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42.jpg" ContentType="image/gif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88" r:id="rId3"/>
    <p:sldId id="700" r:id="rId4"/>
    <p:sldId id="1747" r:id="rId5"/>
    <p:sldId id="1748" r:id="rId6"/>
    <p:sldId id="803" r:id="rId7"/>
    <p:sldId id="1749" r:id="rId8"/>
    <p:sldId id="1750" r:id="rId9"/>
    <p:sldId id="313" r:id="rId10"/>
    <p:sldId id="1751" r:id="rId11"/>
    <p:sldId id="1746" r:id="rId12"/>
    <p:sldId id="1752" r:id="rId13"/>
    <p:sldId id="1740" r:id="rId14"/>
    <p:sldId id="1789" r:id="rId15"/>
    <p:sldId id="1790" r:id="rId16"/>
    <p:sldId id="1791" r:id="rId17"/>
    <p:sldId id="1792" r:id="rId18"/>
    <p:sldId id="1753" r:id="rId19"/>
    <p:sldId id="268" r:id="rId20"/>
    <p:sldId id="1758" r:id="rId21"/>
    <p:sldId id="1759" r:id="rId22"/>
    <p:sldId id="1760" r:id="rId23"/>
    <p:sldId id="1761" r:id="rId24"/>
    <p:sldId id="1762" r:id="rId25"/>
    <p:sldId id="1763" r:id="rId26"/>
    <p:sldId id="1764" r:id="rId27"/>
    <p:sldId id="302" r:id="rId28"/>
    <p:sldId id="298" r:id="rId29"/>
    <p:sldId id="296" r:id="rId30"/>
    <p:sldId id="297" r:id="rId31"/>
    <p:sldId id="299" r:id="rId32"/>
    <p:sldId id="301" r:id="rId33"/>
    <p:sldId id="1754" r:id="rId34"/>
    <p:sldId id="914" r:id="rId35"/>
    <p:sldId id="587" r:id="rId36"/>
    <p:sldId id="375" r:id="rId37"/>
    <p:sldId id="327" r:id="rId38"/>
    <p:sldId id="1755" r:id="rId39"/>
    <p:sldId id="1793" r:id="rId40"/>
    <p:sldId id="1794" r:id="rId41"/>
    <p:sldId id="1795" r:id="rId42"/>
    <p:sldId id="1796" r:id="rId43"/>
    <p:sldId id="973" r:id="rId44"/>
    <p:sldId id="1742" r:id="rId45"/>
    <p:sldId id="349" r:id="rId46"/>
    <p:sldId id="873" r:id="rId47"/>
    <p:sldId id="317" r:id="rId48"/>
    <p:sldId id="295" r:id="rId49"/>
    <p:sldId id="42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98B"/>
    <a:srgbClr val="2E75B6"/>
    <a:srgbClr val="1957A3"/>
    <a:srgbClr val="1AA4AD"/>
    <a:srgbClr val="7657E9"/>
    <a:srgbClr val="5A67E6"/>
    <a:srgbClr val="8C84DC"/>
    <a:srgbClr val="6484DC"/>
    <a:srgbClr val="4D84DC"/>
    <a:srgbClr val="2F3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899" autoAdjust="0"/>
  </p:normalViewPr>
  <p:slideViewPr>
    <p:cSldViewPr snapToGrid="0">
      <p:cViewPr varScale="1">
        <p:scale>
          <a:sx n="57" d="100"/>
          <a:sy n="57" d="100"/>
        </p:scale>
        <p:origin x="11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C5B98-498B-41EF-B5DB-DD10A2C1582E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C194268E-37FF-4EB0-9B7E-6704C2DA780C}">
      <dgm:prSet phldrT="[Text]" custT="1"/>
      <dgm:spPr>
        <a:xfrm rot="10800000">
          <a:off x="0" y="0"/>
          <a:ext cx="2924377" cy="485389"/>
        </a:xfr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200" b="1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Sector/Sub Sector/Country</a:t>
          </a:r>
          <a:endParaRPr lang="en-US" sz="1200" b="1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81CA6B3D-E686-402D-BFFA-70E98F000572}" type="parTrans" cxnId="{0E27BED3-318E-4E59-B9E4-157353F1F78E}">
      <dgm:prSet/>
      <dgm:spPr/>
      <dgm:t>
        <a:bodyPr/>
        <a:lstStyle/>
        <a:p>
          <a:endParaRPr lang="en-US"/>
        </a:p>
      </dgm:t>
    </dgm:pt>
    <dgm:pt modelId="{B29961D5-8A15-481B-85DC-C25D542AEB23}" type="sibTrans" cxnId="{0E27BED3-318E-4E59-B9E4-157353F1F78E}">
      <dgm:prSet/>
      <dgm:spPr/>
      <dgm:t>
        <a:bodyPr/>
        <a:lstStyle/>
        <a:p>
          <a:endParaRPr lang="en-US"/>
        </a:p>
      </dgm:t>
    </dgm:pt>
    <dgm:pt modelId="{1EFF2C68-9E74-4FE1-940A-D20690B05C4D}">
      <dgm:prSet phldrT="[Text]" custT="1"/>
      <dgm:spPr>
        <a:xfrm rot="10800000">
          <a:off x="292437" y="485389"/>
          <a:ext cx="2339501" cy="485389"/>
        </a:xfr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200" b="1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Material Attributes</a:t>
          </a:r>
          <a:endParaRPr lang="en-US" sz="1200" b="1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2B6C61F0-8C29-4F81-88DD-948CE925C976}" type="parTrans" cxnId="{FEC85C0D-653E-4DD2-B60C-3DB5D0B858C5}">
      <dgm:prSet/>
      <dgm:spPr/>
      <dgm:t>
        <a:bodyPr/>
        <a:lstStyle/>
        <a:p>
          <a:endParaRPr lang="en-US"/>
        </a:p>
      </dgm:t>
    </dgm:pt>
    <dgm:pt modelId="{9396232B-6A95-4B41-912B-469CAB45750A}" type="sibTrans" cxnId="{FEC85C0D-653E-4DD2-B60C-3DB5D0B858C5}">
      <dgm:prSet/>
      <dgm:spPr/>
      <dgm:t>
        <a:bodyPr/>
        <a:lstStyle/>
        <a:p>
          <a:endParaRPr lang="en-US"/>
        </a:p>
      </dgm:t>
    </dgm:pt>
    <dgm:pt modelId="{D40914D3-2BA2-4C04-A401-38E75F40F08C}">
      <dgm:prSet phldrT="[Text]" custT="1"/>
      <dgm:spPr>
        <a:xfrm rot="10800000">
          <a:off x="584875" y="970778"/>
          <a:ext cx="1754626" cy="485389"/>
        </a:xfr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200" b="1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Business Segments</a:t>
          </a:r>
          <a:endParaRPr lang="en-US" sz="1200" b="1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D08C5040-808E-4246-AA59-22D8A9AA0B37}" type="parTrans" cxnId="{B8887286-3D06-4B84-81D1-1FC9773F7BE6}">
      <dgm:prSet/>
      <dgm:spPr/>
      <dgm:t>
        <a:bodyPr/>
        <a:lstStyle/>
        <a:p>
          <a:endParaRPr lang="en-US"/>
        </a:p>
      </dgm:t>
    </dgm:pt>
    <dgm:pt modelId="{A8ED68C7-6AB3-460B-9787-926BE8AA0A9A}" type="sibTrans" cxnId="{B8887286-3D06-4B84-81D1-1FC9773F7BE6}">
      <dgm:prSet/>
      <dgm:spPr/>
      <dgm:t>
        <a:bodyPr/>
        <a:lstStyle/>
        <a:p>
          <a:endParaRPr lang="en-US"/>
        </a:p>
      </dgm:t>
    </dgm:pt>
    <dgm:pt modelId="{4F777D81-7D6D-4E6B-9D8E-DA96BEBDB7C8}">
      <dgm:prSet phldrT="[Text]" custT="1"/>
      <dgm:spPr>
        <a:xfrm rot="10800000">
          <a:off x="877313" y="1456167"/>
          <a:ext cx="1169750" cy="485389"/>
        </a:xfr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200" b="1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Brands</a:t>
          </a:r>
          <a:endParaRPr lang="en-US" sz="1200" b="1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78C678AE-7DEA-4CA0-86C9-5813ACD2149B}" type="parTrans" cxnId="{54532C40-8FFC-4D0A-9789-593D8628CC37}">
      <dgm:prSet/>
      <dgm:spPr/>
      <dgm:t>
        <a:bodyPr/>
        <a:lstStyle/>
        <a:p>
          <a:endParaRPr lang="en-US"/>
        </a:p>
      </dgm:t>
    </dgm:pt>
    <dgm:pt modelId="{B872BBDB-6FB6-4626-B852-909C6311ED58}" type="sibTrans" cxnId="{54532C40-8FFC-4D0A-9789-593D8628CC37}">
      <dgm:prSet/>
      <dgm:spPr/>
      <dgm:t>
        <a:bodyPr/>
        <a:lstStyle/>
        <a:p>
          <a:endParaRPr lang="en-US"/>
        </a:p>
      </dgm:t>
    </dgm:pt>
    <dgm:pt modelId="{71767AF4-740E-46E6-8723-4E0DF9F3DAD7}">
      <dgm:prSet phldrT="[Text]" custT="1"/>
      <dgm:spPr>
        <a:xfrm rot="10800000">
          <a:off x="1169750" y="1941556"/>
          <a:ext cx="584875" cy="485389"/>
        </a:xfr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100" b="1" dirty="0">
              <a:solidFill>
                <a:srgbClr val="FFFFFF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rPr>
            <a:t>SKU</a:t>
          </a:r>
          <a:endParaRPr lang="en-US" sz="1100" b="1" dirty="0">
            <a:solidFill>
              <a:srgbClr val="FFFFFF"/>
            </a:solidFill>
            <a:latin typeface="Nirmala UI" panose="020B0502040204020203" pitchFamily="34" charset="0"/>
            <a:ea typeface="+mn-ea"/>
            <a:cs typeface="Nirmala UI" panose="020B0502040204020203" pitchFamily="34" charset="0"/>
          </a:endParaRPr>
        </a:p>
      </dgm:t>
    </dgm:pt>
    <dgm:pt modelId="{C6CB565E-F647-4319-BFDE-9A041C9C0BAA}" type="parTrans" cxnId="{2E822199-F401-40C8-8B4A-D7640E256246}">
      <dgm:prSet/>
      <dgm:spPr/>
      <dgm:t>
        <a:bodyPr/>
        <a:lstStyle/>
        <a:p>
          <a:endParaRPr lang="en-US"/>
        </a:p>
      </dgm:t>
    </dgm:pt>
    <dgm:pt modelId="{B0F119D4-AC49-4D67-9984-531AAD415E96}" type="sibTrans" cxnId="{2E822199-F401-40C8-8B4A-D7640E256246}">
      <dgm:prSet/>
      <dgm:spPr/>
      <dgm:t>
        <a:bodyPr/>
        <a:lstStyle/>
        <a:p>
          <a:endParaRPr lang="en-US"/>
        </a:p>
      </dgm:t>
    </dgm:pt>
    <dgm:pt modelId="{29F34FB2-D90B-4270-8C6A-B2E4B1665DFA}" type="pres">
      <dgm:prSet presAssocID="{D8AC5B98-498B-41EF-B5DB-DD10A2C1582E}" presName="Name0" presStyleCnt="0">
        <dgm:presLayoutVars>
          <dgm:dir/>
          <dgm:animLvl val="lvl"/>
          <dgm:resizeHandles val="exact"/>
        </dgm:presLayoutVars>
      </dgm:prSet>
      <dgm:spPr/>
    </dgm:pt>
    <dgm:pt modelId="{578786C0-93C1-4112-A0FF-50A9355E34FF}" type="pres">
      <dgm:prSet presAssocID="{C194268E-37FF-4EB0-9B7E-6704C2DA780C}" presName="Name8" presStyleCnt="0"/>
      <dgm:spPr/>
    </dgm:pt>
    <dgm:pt modelId="{4935FC91-6694-4E9F-A5C4-DCA5259D0476}" type="pres">
      <dgm:prSet presAssocID="{C194268E-37FF-4EB0-9B7E-6704C2DA780C}" presName="level" presStyleLbl="node1" presStyleIdx="0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83924082-CD07-4A4F-BE19-FC8B36C1F3D4}" type="pres">
      <dgm:prSet presAssocID="{C194268E-37FF-4EB0-9B7E-6704C2DA780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AC6E421-C5B6-4AE2-A76A-69AB6336DBE0}" type="pres">
      <dgm:prSet presAssocID="{1EFF2C68-9E74-4FE1-940A-D20690B05C4D}" presName="Name8" presStyleCnt="0"/>
      <dgm:spPr/>
    </dgm:pt>
    <dgm:pt modelId="{1E2F150C-903E-4DB0-9788-B5BF7174300B}" type="pres">
      <dgm:prSet presAssocID="{1EFF2C68-9E74-4FE1-940A-D20690B05C4D}" presName="level" presStyleLbl="node1" presStyleIdx="1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9B02F555-6DC2-4EEB-9ECE-81E3970BE5EE}" type="pres">
      <dgm:prSet presAssocID="{1EFF2C68-9E74-4FE1-940A-D20690B05C4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57382B7-873B-4CF0-8D63-AEA1EB9DA9D2}" type="pres">
      <dgm:prSet presAssocID="{D40914D3-2BA2-4C04-A401-38E75F40F08C}" presName="Name8" presStyleCnt="0"/>
      <dgm:spPr/>
    </dgm:pt>
    <dgm:pt modelId="{9CC39095-0A21-42AF-B418-D891E90F83DB}" type="pres">
      <dgm:prSet presAssocID="{D40914D3-2BA2-4C04-A401-38E75F40F08C}" presName="level" presStyleLbl="node1" presStyleIdx="2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CFA2AB6B-3ABB-4B6D-ABF7-6DCA08420449}" type="pres">
      <dgm:prSet presAssocID="{D40914D3-2BA2-4C04-A401-38E75F40F08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0B81F40-8773-4B90-982C-C6D575A44369}" type="pres">
      <dgm:prSet presAssocID="{4F777D81-7D6D-4E6B-9D8E-DA96BEBDB7C8}" presName="Name8" presStyleCnt="0"/>
      <dgm:spPr/>
    </dgm:pt>
    <dgm:pt modelId="{FD86618A-241F-4B2B-9F87-69660EF10FF7}" type="pres">
      <dgm:prSet presAssocID="{4F777D81-7D6D-4E6B-9D8E-DA96BEBDB7C8}" presName="level" presStyleLbl="node1" presStyleIdx="3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C6E34039-1822-4F75-B7CA-5A1D4E35C117}" type="pres">
      <dgm:prSet presAssocID="{4F777D81-7D6D-4E6B-9D8E-DA96BEBDB7C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795639E-9895-405F-A972-C712810FFAB5}" type="pres">
      <dgm:prSet presAssocID="{71767AF4-740E-46E6-8723-4E0DF9F3DAD7}" presName="Name8" presStyleCnt="0"/>
      <dgm:spPr/>
    </dgm:pt>
    <dgm:pt modelId="{BFD2A7A3-70CA-49B8-BD4E-4AD3F50790AD}" type="pres">
      <dgm:prSet presAssocID="{71767AF4-740E-46E6-8723-4E0DF9F3DAD7}" presName="level" presStyleLbl="node1" presStyleIdx="4" presStyleCnt="5" custLinFactNeighborY="2898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348089FE-99F0-4AD8-8A7E-8524924CE130}" type="pres">
      <dgm:prSet presAssocID="{71767AF4-740E-46E6-8723-4E0DF9F3DAD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456D502-5D46-486A-A974-F4914739CA97}" type="presOf" srcId="{C194268E-37FF-4EB0-9B7E-6704C2DA780C}" destId="{4935FC91-6694-4E9F-A5C4-DCA5259D0476}" srcOrd="0" destOrd="0" presId="urn:microsoft.com/office/officeart/2005/8/layout/pyramid3"/>
    <dgm:cxn modelId="{FEC85C0D-653E-4DD2-B60C-3DB5D0B858C5}" srcId="{D8AC5B98-498B-41EF-B5DB-DD10A2C1582E}" destId="{1EFF2C68-9E74-4FE1-940A-D20690B05C4D}" srcOrd="1" destOrd="0" parTransId="{2B6C61F0-8C29-4F81-88DD-948CE925C976}" sibTransId="{9396232B-6A95-4B41-912B-469CAB45750A}"/>
    <dgm:cxn modelId="{65AEE222-8EAD-4A92-A0F5-5A4720C72C7D}" type="presOf" srcId="{1EFF2C68-9E74-4FE1-940A-D20690B05C4D}" destId="{1E2F150C-903E-4DB0-9788-B5BF7174300B}" srcOrd="0" destOrd="0" presId="urn:microsoft.com/office/officeart/2005/8/layout/pyramid3"/>
    <dgm:cxn modelId="{62A9D627-E729-4D92-A79E-583C0E6DA45A}" type="presOf" srcId="{4F777D81-7D6D-4E6B-9D8E-DA96BEBDB7C8}" destId="{C6E34039-1822-4F75-B7CA-5A1D4E35C117}" srcOrd="1" destOrd="0" presId="urn:microsoft.com/office/officeart/2005/8/layout/pyramid3"/>
    <dgm:cxn modelId="{765FED2B-E7D3-49D6-B1B5-AFF1C7798360}" type="presOf" srcId="{4F777D81-7D6D-4E6B-9D8E-DA96BEBDB7C8}" destId="{FD86618A-241F-4B2B-9F87-69660EF10FF7}" srcOrd="0" destOrd="0" presId="urn:microsoft.com/office/officeart/2005/8/layout/pyramid3"/>
    <dgm:cxn modelId="{9F6A1A2E-1CE2-4BAB-A7B4-4F0FD8579053}" type="presOf" srcId="{71767AF4-740E-46E6-8723-4E0DF9F3DAD7}" destId="{348089FE-99F0-4AD8-8A7E-8524924CE130}" srcOrd="1" destOrd="0" presId="urn:microsoft.com/office/officeart/2005/8/layout/pyramid3"/>
    <dgm:cxn modelId="{54532C40-8FFC-4D0A-9789-593D8628CC37}" srcId="{D8AC5B98-498B-41EF-B5DB-DD10A2C1582E}" destId="{4F777D81-7D6D-4E6B-9D8E-DA96BEBDB7C8}" srcOrd="3" destOrd="0" parTransId="{78C678AE-7DEA-4CA0-86C9-5813ACD2149B}" sibTransId="{B872BBDB-6FB6-4626-B852-909C6311ED58}"/>
    <dgm:cxn modelId="{18581F5B-9013-4F88-8CCA-29260FDF64B0}" type="presOf" srcId="{D40914D3-2BA2-4C04-A401-38E75F40F08C}" destId="{CFA2AB6B-3ABB-4B6D-ABF7-6DCA08420449}" srcOrd="1" destOrd="0" presId="urn:microsoft.com/office/officeart/2005/8/layout/pyramid3"/>
    <dgm:cxn modelId="{4B328557-C7FE-4566-95B7-C4967F270BD8}" type="presOf" srcId="{1EFF2C68-9E74-4FE1-940A-D20690B05C4D}" destId="{9B02F555-6DC2-4EEB-9ECE-81E3970BE5EE}" srcOrd="1" destOrd="0" presId="urn:microsoft.com/office/officeart/2005/8/layout/pyramid3"/>
    <dgm:cxn modelId="{B8887286-3D06-4B84-81D1-1FC9773F7BE6}" srcId="{D8AC5B98-498B-41EF-B5DB-DD10A2C1582E}" destId="{D40914D3-2BA2-4C04-A401-38E75F40F08C}" srcOrd="2" destOrd="0" parTransId="{D08C5040-808E-4246-AA59-22D8A9AA0B37}" sibTransId="{A8ED68C7-6AB3-460B-9787-926BE8AA0A9A}"/>
    <dgm:cxn modelId="{F855C595-021E-4009-A61B-0BA65D6CE04D}" type="presOf" srcId="{C194268E-37FF-4EB0-9B7E-6704C2DA780C}" destId="{83924082-CD07-4A4F-BE19-FC8B36C1F3D4}" srcOrd="1" destOrd="0" presId="urn:microsoft.com/office/officeart/2005/8/layout/pyramid3"/>
    <dgm:cxn modelId="{2E822199-F401-40C8-8B4A-D7640E256246}" srcId="{D8AC5B98-498B-41EF-B5DB-DD10A2C1582E}" destId="{71767AF4-740E-46E6-8723-4E0DF9F3DAD7}" srcOrd="4" destOrd="0" parTransId="{C6CB565E-F647-4319-BFDE-9A041C9C0BAA}" sibTransId="{B0F119D4-AC49-4D67-9984-531AAD415E96}"/>
    <dgm:cxn modelId="{7AB8809F-FF05-45F7-A874-9B7EB84A30E1}" type="presOf" srcId="{D40914D3-2BA2-4C04-A401-38E75F40F08C}" destId="{9CC39095-0A21-42AF-B418-D891E90F83DB}" srcOrd="0" destOrd="0" presId="urn:microsoft.com/office/officeart/2005/8/layout/pyramid3"/>
    <dgm:cxn modelId="{B4DECCBB-0442-4531-A2F7-293ABDB3C623}" type="presOf" srcId="{71767AF4-740E-46E6-8723-4E0DF9F3DAD7}" destId="{BFD2A7A3-70CA-49B8-BD4E-4AD3F50790AD}" srcOrd="0" destOrd="0" presId="urn:microsoft.com/office/officeart/2005/8/layout/pyramid3"/>
    <dgm:cxn modelId="{0E27BED3-318E-4E59-B9E4-157353F1F78E}" srcId="{D8AC5B98-498B-41EF-B5DB-DD10A2C1582E}" destId="{C194268E-37FF-4EB0-9B7E-6704C2DA780C}" srcOrd="0" destOrd="0" parTransId="{81CA6B3D-E686-402D-BFFA-70E98F000572}" sibTransId="{B29961D5-8A15-481B-85DC-C25D542AEB23}"/>
    <dgm:cxn modelId="{AAC934FD-8E9F-438A-95A4-D3C97A15E089}" type="presOf" srcId="{D8AC5B98-498B-41EF-B5DB-DD10A2C1582E}" destId="{29F34FB2-D90B-4270-8C6A-B2E4B1665DFA}" srcOrd="0" destOrd="0" presId="urn:microsoft.com/office/officeart/2005/8/layout/pyramid3"/>
    <dgm:cxn modelId="{35222A50-8593-4D52-816F-D964D9106D01}" type="presParOf" srcId="{29F34FB2-D90B-4270-8C6A-B2E4B1665DFA}" destId="{578786C0-93C1-4112-A0FF-50A9355E34FF}" srcOrd="0" destOrd="0" presId="urn:microsoft.com/office/officeart/2005/8/layout/pyramid3"/>
    <dgm:cxn modelId="{237EE1FB-60C4-44B6-B3C4-3E02AF7649EC}" type="presParOf" srcId="{578786C0-93C1-4112-A0FF-50A9355E34FF}" destId="{4935FC91-6694-4E9F-A5C4-DCA5259D0476}" srcOrd="0" destOrd="0" presId="urn:microsoft.com/office/officeart/2005/8/layout/pyramid3"/>
    <dgm:cxn modelId="{0F40FE9D-DBEF-4FA2-B4A9-EEFB5BE846DC}" type="presParOf" srcId="{578786C0-93C1-4112-A0FF-50A9355E34FF}" destId="{83924082-CD07-4A4F-BE19-FC8B36C1F3D4}" srcOrd="1" destOrd="0" presId="urn:microsoft.com/office/officeart/2005/8/layout/pyramid3"/>
    <dgm:cxn modelId="{5576D41D-CD0D-4E3D-A134-14677B75420C}" type="presParOf" srcId="{29F34FB2-D90B-4270-8C6A-B2E4B1665DFA}" destId="{DAC6E421-C5B6-4AE2-A76A-69AB6336DBE0}" srcOrd="1" destOrd="0" presId="urn:microsoft.com/office/officeart/2005/8/layout/pyramid3"/>
    <dgm:cxn modelId="{D68C332B-10E0-4164-A95D-179A8BC841E7}" type="presParOf" srcId="{DAC6E421-C5B6-4AE2-A76A-69AB6336DBE0}" destId="{1E2F150C-903E-4DB0-9788-B5BF7174300B}" srcOrd="0" destOrd="0" presId="urn:microsoft.com/office/officeart/2005/8/layout/pyramid3"/>
    <dgm:cxn modelId="{31A021EF-F391-4766-AEE3-6C4485E50003}" type="presParOf" srcId="{DAC6E421-C5B6-4AE2-A76A-69AB6336DBE0}" destId="{9B02F555-6DC2-4EEB-9ECE-81E3970BE5EE}" srcOrd="1" destOrd="0" presId="urn:microsoft.com/office/officeart/2005/8/layout/pyramid3"/>
    <dgm:cxn modelId="{019BD66F-12F1-4E6A-9AB7-F1E558C1534E}" type="presParOf" srcId="{29F34FB2-D90B-4270-8C6A-B2E4B1665DFA}" destId="{757382B7-873B-4CF0-8D63-AEA1EB9DA9D2}" srcOrd="2" destOrd="0" presId="urn:microsoft.com/office/officeart/2005/8/layout/pyramid3"/>
    <dgm:cxn modelId="{D74DF566-61EF-4DBE-A0FA-1C77509E854D}" type="presParOf" srcId="{757382B7-873B-4CF0-8D63-AEA1EB9DA9D2}" destId="{9CC39095-0A21-42AF-B418-D891E90F83DB}" srcOrd="0" destOrd="0" presId="urn:microsoft.com/office/officeart/2005/8/layout/pyramid3"/>
    <dgm:cxn modelId="{2574EBA5-A606-4370-B749-5EF8A802772E}" type="presParOf" srcId="{757382B7-873B-4CF0-8D63-AEA1EB9DA9D2}" destId="{CFA2AB6B-3ABB-4B6D-ABF7-6DCA08420449}" srcOrd="1" destOrd="0" presId="urn:microsoft.com/office/officeart/2005/8/layout/pyramid3"/>
    <dgm:cxn modelId="{38DDBA72-1BAA-46E3-BA78-37571CC7A93C}" type="presParOf" srcId="{29F34FB2-D90B-4270-8C6A-B2E4B1665DFA}" destId="{F0B81F40-8773-4B90-982C-C6D575A44369}" srcOrd="3" destOrd="0" presId="urn:microsoft.com/office/officeart/2005/8/layout/pyramid3"/>
    <dgm:cxn modelId="{1A441974-E836-4B4C-B4AB-383AD3661B39}" type="presParOf" srcId="{F0B81F40-8773-4B90-982C-C6D575A44369}" destId="{FD86618A-241F-4B2B-9F87-69660EF10FF7}" srcOrd="0" destOrd="0" presId="urn:microsoft.com/office/officeart/2005/8/layout/pyramid3"/>
    <dgm:cxn modelId="{666FF1EF-B69F-4083-AD36-3860002C7B07}" type="presParOf" srcId="{F0B81F40-8773-4B90-982C-C6D575A44369}" destId="{C6E34039-1822-4F75-B7CA-5A1D4E35C117}" srcOrd="1" destOrd="0" presId="urn:microsoft.com/office/officeart/2005/8/layout/pyramid3"/>
    <dgm:cxn modelId="{E3AE4AA8-9605-45B8-885D-887BA013D985}" type="presParOf" srcId="{29F34FB2-D90B-4270-8C6A-B2E4B1665DFA}" destId="{0795639E-9895-405F-A972-C712810FFAB5}" srcOrd="4" destOrd="0" presId="urn:microsoft.com/office/officeart/2005/8/layout/pyramid3"/>
    <dgm:cxn modelId="{85EA2D73-F582-4DB3-AEB6-BB34B02AFD90}" type="presParOf" srcId="{0795639E-9895-405F-A972-C712810FFAB5}" destId="{BFD2A7A3-70CA-49B8-BD4E-4AD3F50790AD}" srcOrd="0" destOrd="0" presId="urn:microsoft.com/office/officeart/2005/8/layout/pyramid3"/>
    <dgm:cxn modelId="{101F7771-CE3A-4A7A-84F9-1E0562E3CD86}" type="presParOf" srcId="{0795639E-9895-405F-A972-C712810FFAB5}" destId="{348089FE-99F0-4AD8-8A7E-8524924CE13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C666A2-96DD-4C41-A1FE-C83811076E64}" type="doc">
      <dgm:prSet loTypeId="urn:microsoft.com/office/officeart/2005/8/layout/vProcess5" loCatId="process" qsTypeId="urn:microsoft.com/office/officeart/2005/8/quickstyle/simple1" qsCatId="simple" csTypeId="urn:microsoft.com/office/officeart/2005/8/colors/accent3_4" csCatId="accent3" phldr="1"/>
      <dgm:spPr/>
    </dgm:pt>
    <dgm:pt modelId="{E8EA02D7-4B37-4A3F-AAD1-56A767208EC9}">
      <dgm:prSet phldrT="[Text]" custT="1"/>
      <dgm:spPr/>
      <dgm:t>
        <a:bodyPr/>
        <a:lstStyle/>
        <a:p>
          <a:r>
            <a:rPr lang="en-US" sz="1200" dirty="0"/>
            <a:t>Data Cleaning and </a:t>
          </a:r>
          <a:br>
            <a:rPr lang="en-US" sz="1200" dirty="0"/>
          </a:br>
          <a:r>
            <a:rPr lang="en-US" sz="1200" dirty="0"/>
            <a:t>Bi-gram generation</a:t>
          </a:r>
        </a:p>
      </dgm:t>
    </dgm:pt>
    <dgm:pt modelId="{51933407-D3D1-4034-AEDC-BB43650E3A96}" type="parTrans" cxnId="{4AC5790F-5588-4E00-A718-3273C3BE270E}">
      <dgm:prSet/>
      <dgm:spPr/>
      <dgm:t>
        <a:bodyPr/>
        <a:lstStyle/>
        <a:p>
          <a:endParaRPr lang="en-US"/>
        </a:p>
      </dgm:t>
    </dgm:pt>
    <dgm:pt modelId="{925B35E7-B8EF-4D7E-8148-A27FB3A16C69}" type="sibTrans" cxnId="{4AC5790F-5588-4E00-A718-3273C3BE270E}">
      <dgm:prSet/>
      <dgm:spPr/>
      <dgm:t>
        <a:bodyPr/>
        <a:lstStyle/>
        <a:p>
          <a:endParaRPr lang="en-US" dirty="0"/>
        </a:p>
      </dgm:t>
    </dgm:pt>
    <dgm:pt modelId="{EEDAA4FA-B28E-4D7A-BF43-6A0ECDF70B78}">
      <dgm:prSet phldrT="[Text]" custT="1"/>
      <dgm:spPr/>
      <dgm:t>
        <a:bodyPr/>
        <a:lstStyle/>
        <a:p>
          <a:r>
            <a:rPr lang="en-US" sz="1200" dirty="0"/>
            <a:t>Cosine Clustering and categorization</a:t>
          </a:r>
        </a:p>
      </dgm:t>
    </dgm:pt>
    <dgm:pt modelId="{5968FE0C-2AD7-4BF3-A506-B60A355A31D3}" type="parTrans" cxnId="{1C3B4435-4118-41AD-AE4A-3AB23124BF12}">
      <dgm:prSet/>
      <dgm:spPr/>
      <dgm:t>
        <a:bodyPr/>
        <a:lstStyle/>
        <a:p>
          <a:endParaRPr lang="en-US"/>
        </a:p>
      </dgm:t>
    </dgm:pt>
    <dgm:pt modelId="{C65CCC77-64F8-46E4-8077-2A959E8376CE}" type="sibTrans" cxnId="{1C3B4435-4118-41AD-AE4A-3AB23124BF12}">
      <dgm:prSet/>
      <dgm:spPr/>
      <dgm:t>
        <a:bodyPr/>
        <a:lstStyle/>
        <a:p>
          <a:endParaRPr lang="en-US" dirty="0"/>
        </a:p>
      </dgm:t>
    </dgm:pt>
    <dgm:pt modelId="{B84011B6-4004-45A0-B41E-3B08D102BFA1}">
      <dgm:prSet phldrT="[Text]" custT="1"/>
      <dgm:spPr/>
      <dgm:t>
        <a:bodyPr/>
        <a:lstStyle/>
        <a:p>
          <a:r>
            <a:rPr lang="en-US" sz="1200" dirty="0"/>
            <a:t>Mapping cluster categories to original symptoms</a:t>
          </a:r>
        </a:p>
      </dgm:t>
    </dgm:pt>
    <dgm:pt modelId="{80633244-3890-4CB0-9974-935BD95A1B6C}" type="parTrans" cxnId="{B886C775-80D5-40C4-9369-4E191EAA2499}">
      <dgm:prSet/>
      <dgm:spPr/>
      <dgm:t>
        <a:bodyPr/>
        <a:lstStyle/>
        <a:p>
          <a:endParaRPr lang="en-US"/>
        </a:p>
      </dgm:t>
    </dgm:pt>
    <dgm:pt modelId="{70109A56-FF15-4008-895A-ECABC7255F22}" type="sibTrans" cxnId="{B886C775-80D5-40C4-9369-4E191EAA2499}">
      <dgm:prSet/>
      <dgm:spPr/>
      <dgm:t>
        <a:bodyPr/>
        <a:lstStyle/>
        <a:p>
          <a:endParaRPr lang="en-US"/>
        </a:p>
      </dgm:t>
    </dgm:pt>
    <dgm:pt modelId="{7A4269EC-89AE-48B3-85D3-09EA732811E2}" type="pres">
      <dgm:prSet presAssocID="{7BC666A2-96DD-4C41-A1FE-C83811076E64}" presName="outerComposite" presStyleCnt="0">
        <dgm:presLayoutVars>
          <dgm:chMax val="5"/>
          <dgm:dir/>
          <dgm:resizeHandles val="exact"/>
        </dgm:presLayoutVars>
      </dgm:prSet>
      <dgm:spPr/>
    </dgm:pt>
    <dgm:pt modelId="{8BC3A531-8D22-48F7-87E2-3927D39D5DB2}" type="pres">
      <dgm:prSet presAssocID="{7BC666A2-96DD-4C41-A1FE-C83811076E64}" presName="dummyMaxCanvas" presStyleCnt="0">
        <dgm:presLayoutVars/>
      </dgm:prSet>
      <dgm:spPr/>
    </dgm:pt>
    <dgm:pt modelId="{8A929F09-5557-491E-9DA5-457B86CE02FA}" type="pres">
      <dgm:prSet presAssocID="{7BC666A2-96DD-4C41-A1FE-C83811076E64}" presName="ThreeNodes_1" presStyleLbl="node1" presStyleIdx="0" presStyleCnt="3">
        <dgm:presLayoutVars>
          <dgm:bulletEnabled val="1"/>
        </dgm:presLayoutVars>
      </dgm:prSet>
      <dgm:spPr/>
    </dgm:pt>
    <dgm:pt modelId="{06244CA8-75AD-4116-838A-81E8C512B121}" type="pres">
      <dgm:prSet presAssocID="{7BC666A2-96DD-4C41-A1FE-C83811076E64}" presName="ThreeNodes_2" presStyleLbl="node1" presStyleIdx="1" presStyleCnt="3">
        <dgm:presLayoutVars>
          <dgm:bulletEnabled val="1"/>
        </dgm:presLayoutVars>
      </dgm:prSet>
      <dgm:spPr/>
    </dgm:pt>
    <dgm:pt modelId="{B6ED4C98-F7A1-4764-A35D-6BA33337F0CD}" type="pres">
      <dgm:prSet presAssocID="{7BC666A2-96DD-4C41-A1FE-C83811076E64}" presName="ThreeNodes_3" presStyleLbl="node1" presStyleIdx="2" presStyleCnt="3" custScaleY="118801">
        <dgm:presLayoutVars>
          <dgm:bulletEnabled val="1"/>
        </dgm:presLayoutVars>
      </dgm:prSet>
      <dgm:spPr/>
    </dgm:pt>
    <dgm:pt modelId="{D1D4E0B8-210E-4D9D-BD1C-200C34017A8A}" type="pres">
      <dgm:prSet presAssocID="{7BC666A2-96DD-4C41-A1FE-C83811076E64}" presName="ThreeConn_1-2" presStyleLbl="fgAccFollowNode1" presStyleIdx="0" presStyleCnt="2">
        <dgm:presLayoutVars>
          <dgm:bulletEnabled val="1"/>
        </dgm:presLayoutVars>
      </dgm:prSet>
      <dgm:spPr/>
    </dgm:pt>
    <dgm:pt modelId="{16118DF3-0166-4DC1-BFB3-1390B72C2E32}" type="pres">
      <dgm:prSet presAssocID="{7BC666A2-96DD-4C41-A1FE-C83811076E64}" presName="ThreeConn_2-3" presStyleLbl="fgAccFollowNode1" presStyleIdx="1" presStyleCnt="2">
        <dgm:presLayoutVars>
          <dgm:bulletEnabled val="1"/>
        </dgm:presLayoutVars>
      </dgm:prSet>
      <dgm:spPr/>
    </dgm:pt>
    <dgm:pt modelId="{A3EBAD2F-84C5-4ECE-BAF2-B438A33F0DA1}" type="pres">
      <dgm:prSet presAssocID="{7BC666A2-96DD-4C41-A1FE-C83811076E64}" presName="ThreeNodes_1_text" presStyleLbl="node1" presStyleIdx="2" presStyleCnt="3">
        <dgm:presLayoutVars>
          <dgm:bulletEnabled val="1"/>
        </dgm:presLayoutVars>
      </dgm:prSet>
      <dgm:spPr/>
    </dgm:pt>
    <dgm:pt modelId="{D037CC69-19C9-46AB-BB5F-AE459E5E135A}" type="pres">
      <dgm:prSet presAssocID="{7BC666A2-96DD-4C41-A1FE-C83811076E64}" presName="ThreeNodes_2_text" presStyleLbl="node1" presStyleIdx="2" presStyleCnt="3">
        <dgm:presLayoutVars>
          <dgm:bulletEnabled val="1"/>
        </dgm:presLayoutVars>
      </dgm:prSet>
      <dgm:spPr/>
    </dgm:pt>
    <dgm:pt modelId="{1F530D51-CD15-4F11-8DC9-B6F1B2091CDD}" type="pres">
      <dgm:prSet presAssocID="{7BC666A2-96DD-4C41-A1FE-C83811076E6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AC5790F-5588-4E00-A718-3273C3BE270E}" srcId="{7BC666A2-96DD-4C41-A1FE-C83811076E64}" destId="{E8EA02D7-4B37-4A3F-AAD1-56A767208EC9}" srcOrd="0" destOrd="0" parTransId="{51933407-D3D1-4034-AEDC-BB43650E3A96}" sibTransId="{925B35E7-B8EF-4D7E-8148-A27FB3A16C69}"/>
    <dgm:cxn modelId="{12739013-0874-4D01-94A8-B7391206D230}" type="presOf" srcId="{C65CCC77-64F8-46E4-8077-2A959E8376CE}" destId="{16118DF3-0166-4DC1-BFB3-1390B72C2E32}" srcOrd="0" destOrd="0" presId="urn:microsoft.com/office/officeart/2005/8/layout/vProcess5"/>
    <dgm:cxn modelId="{B871881A-CEFC-48F1-AFFF-5A1687C6B179}" type="presOf" srcId="{E8EA02D7-4B37-4A3F-AAD1-56A767208EC9}" destId="{8A929F09-5557-491E-9DA5-457B86CE02FA}" srcOrd="0" destOrd="0" presId="urn:microsoft.com/office/officeart/2005/8/layout/vProcess5"/>
    <dgm:cxn modelId="{1C3B4435-4118-41AD-AE4A-3AB23124BF12}" srcId="{7BC666A2-96DD-4C41-A1FE-C83811076E64}" destId="{EEDAA4FA-B28E-4D7A-BF43-6A0ECDF70B78}" srcOrd="1" destOrd="0" parTransId="{5968FE0C-2AD7-4BF3-A506-B60A355A31D3}" sibTransId="{C65CCC77-64F8-46E4-8077-2A959E8376CE}"/>
    <dgm:cxn modelId="{6855B636-E122-4F1A-9B2B-9EE0672C0F4D}" type="presOf" srcId="{B84011B6-4004-45A0-B41E-3B08D102BFA1}" destId="{B6ED4C98-F7A1-4764-A35D-6BA33337F0CD}" srcOrd="0" destOrd="0" presId="urn:microsoft.com/office/officeart/2005/8/layout/vProcess5"/>
    <dgm:cxn modelId="{CFFD9F47-0586-42E2-9DA7-4C440F6AF83F}" type="presOf" srcId="{B84011B6-4004-45A0-B41E-3B08D102BFA1}" destId="{1F530D51-CD15-4F11-8DC9-B6F1B2091CDD}" srcOrd="1" destOrd="0" presId="urn:microsoft.com/office/officeart/2005/8/layout/vProcess5"/>
    <dgm:cxn modelId="{B886C775-80D5-40C4-9369-4E191EAA2499}" srcId="{7BC666A2-96DD-4C41-A1FE-C83811076E64}" destId="{B84011B6-4004-45A0-B41E-3B08D102BFA1}" srcOrd="2" destOrd="0" parTransId="{80633244-3890-4CB0-9974-935BD95A1B6C}" sibTransId="{70109A56-FF15-4008-895A-ECABC7255F22}"/>
    <dgm:cxn modelId="{464C3B90-96D1-4C5C-8638-4F7A71F513A1}" type="presOf" srcId="{7BC666A2-96DD-4C41-A1FE-C83811076E64}" destId="{7A4269EC-89AE-48B3-85D3-09EA732811E2}" srcOrd="0" destOrd="0" presId="urn:microsoft.com/office/officeart/2005/8/layout/vProcess5"/>
    <dgm:cxn modelId="{01ACFAA5-D048-4087-89C4-556F546A3A73}" type="presOf" srcId="{925B35E7-B8EF-4D7E-8148-A27FB3A16C69}" destId="{D1D4E0B8-210E-4D9D-BD1C-200C34017A8A}" srcOrd="0" destOrd="0" presId="urn:microsoft.com/office/officeart/2005/8/layout/vProcess5"/>
    <dgm:cxn modelId="{6B22F7DF-DDB2-469B-ADA7-AB5C0FD739EE}" type="presOf" srcId="{EEDAA4FA-B28E-4D7A-BF43-6A0ECDF70B78}" destId="{D037CC69-19C9-46AB-BB5F-AE459E5E135A}" srcOrd="1" destOrd="0" presId="urn:microsoft.com/office/officeart/2005/8/layout/vProcess5"/>
    <dgm:cxn modelId="{0927DAE6-E279-4E82-9BE9-2F7418048ED5}" type="presOf" srcId="{EEDAA4FA-B28E-4D7A-BF43-6A0ECDF70B78}" destId="{06244CA8-75AD-4116-838A-81E8C512B121}" srcOrd="0" destOrd="0" presId="urn:microsoft.com/office/officeart/2005/8/layout/vProcess5"/>
    <dgm:cxn modelId="{F8BDAFF1-B980-49D8-9A32-EC45CDC2EB2B}" type="presOf" srcId="{E8EA02D7-4B37-4A3F-AAD1-56A767208EC9}" destId="{A3EBAD2F-84C5-4ECE-BAF2-B438A33F0DA1}" srcOrd="1" destOrd="0" presId="urn:microsoft.com/office/officeart/2005/8/layout/vProcess5"/>
    <dgm:cxn modelId="{DDA24013-9ECC-462B-941C-94C4325F80E2}" type="presParOf" srcId="{7A4269EC-89AE-48B3-85D3-09EA732811E2}" destId="{8BC3A531-8D22-48F7-87E2-3927D39D5DB2}" srcOrd="0" destOrd="0" presId="urn:microsoft.com/office/officeart/2005/8/layout/vProcess5"/>
    <dgm:cxn modelId="{77D0F693-BDDA-4AD2-BE90-D1668BEDF65B}" type="presParOf" srcId="{7A4269EC-89AE-48B3-85D3-09EA732811E2}" destId="{8A929F09-5557-491E-9DA5-457B86CE02FA}" srcOrd="1" destOrd="0" presId="urn:microsoft.com/office/officeart/2005/8/layout/vProcess5"/>
    <dgm:cxn modelId="{6F8D5111-FF58-4E53-88A4-B164018E7186}" type="presParOf" srcId="{7A4269EC-89AE-48B3-85D3-09EA732811E2}" destId="{06244CA8-75AD-4116-838A-81E8C512B121}" srcOrd="2" destOrd="0" presId="urn:microsoft.com/office/officeart/2005/8/layout/vProcess5"/>
    <dgm:cxn modelId="{B20268E8-AFF1-43E9-8623-7CEE5C8668D9}" type="presParOf" srcId="{7A4269EC-89AE-48B3-85D3-09EA732811E2}" destId="{B6ED4C98-F7A1-4764-A35D-6BA33337F0CD}" srcOrd="3" destOrd="0" presId="urn:microsoft.com/office/officeart/2005/8/layout/vProcess5"/>
    <dgm:cxn modelId="{77A642B2-755F-4DCC-B3B9-7D6ECD33F51B}" type="presParOf" srcId="{7A4269EC-89AE-48B3-85D3-09EA732811E2}" destId="{D1D4E0B8-210E-4D9D-BD1C-200C34017A8A}" srcOrd="4" destOrd="0" presId="urn:microsoft.com/office/officeart/2005/8/layout/vProcess5"/>
    <dgm:cxn modelId="{01EFC6F9-C60C-4B9A-B896-A655268DE9AE}" type="presParOf" srcId="{7A4269EC-89AE-48B3-85D3-09EA732811E2}" destId="{16118DF3-0166-4DC1-BFB3-1390B72C2E32}" srcOrd="5" destOrd="0" presId="urn:microsoft.com/office/officeart/2005/8/layout/vProcess5"/>
    <dgm:cxn modelId="{1E762CBE-41A1-4ADA-A978-FE3CCC30C7F0}" type="presParOf" srcId="{7A4269EC-89AE-48B3-85D3-09EA732811E2}" destId="{A3EBAD2F-84C5-4ECE-BAF2-B438A33F0DA1}" srcOrd="6" destOrd="0" presId="urn:microsoft.com/office/officeart/2005/8/layout/vProcess5"/>
    <dgm:cxn modelId="{DAC566F2-D701-4099-AC42-D3FE271D70DC}" type="presParOf" srcId="{7A4269EC-89AE-48B3-85D3-09EA732811E2}" destId="{D037CC69-19C9-46AB-BB5F-AE459E5E135A}" srcOrd="7" destOrd="0" presId="urn:microsoft.com/office/officeart/2005/8/layout/vProcess5"/>
    <dgm:cxn modelId="{F146852F-83C5-490E-8549-2D692A16EF72}" type="presParOf" srcId="{7A4269EC-89AE-48B3-85D3-09EA732811E2}" destId="{1F530D51-CD15-4F11-8DC9-B6F1B2091CD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FC91-6694-4E9F-A5C4-DCA5259D0476}">
      <dsp:nvSpPr>
        <dsp:cNvPr id="0" name=""/>
        <dsp:cNvSpPr/>
      </dsp:nvSpPr>
      <dsp:spPr>
        <a:xfrm rot="10800000">
          <a:off x="0" y="0"/>
          <a:ext cx="2924377" cy="485389"/>
        </a:xfrm>
        <a:prstGeom prst="trapezoid">
          <a:avLst>
            <a:gd name="adj" fmla="val 60248"/>
          </a:avLst>
        </a:prstGeo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Sector/Sub Sector/Country</a:t>
          </a:r>
          <a:endParaRPr lang="en-US" sz="1200" b="1" kern="1200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511765" y="0"/>
        <a:ext cx="1900845" cy="485389"/>
      </dsp:txXfrm>
    </dsp:sp>
    <dsp:sp modelId="{1E2F150C-903E-4DB0-9788-B5BF7174300B}">
      <dsp:nvSpPr>
        <dsp:cNvPr id="0" name=""/>
        <dsp:cNvSpPr/>
      </dsp:nvSpPr>
      <dsp:spPr>
        <a:xfrm rot="10800000">
          <a:off x="292437" y="485389"/>
          <a:ext cx="2339501" cy="485389"/>
        </a:xfrm>
        <a:prstGeom prst="trapezoid">
          <a:avLst>
            <a:gd name="adj" fmla="val 60248"/>
          </a:avLst>
        </a:prstGeo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Material Attributes</a:t>
          </a:r>
          <a:endParaRPr lang="en-US" sz="1200" b="1" kern="1200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701850" y="485389"/>
        <a:ext cx="1520676" cy="485389"/>
      </dsp:txXfrm>
    </dsp:sp>
    <dsp:sp modelId="{9CC39095-0A21-42AF-B418-D891E90F83DB}">
      <dsp:nvSpPr>
        <dsp:cNvPr id="0" name=""/>
        <dsp:cNvSpPr/>
      </dsp:nvSpPr>
      <dsp:spPr>
        <a:xfrm rot="10800000">
          <a:off x="584875" y="970778"/>
          <a:ext cx="1754626" cy="485389"/>
        </a:xfrm>
        <a:prstGeom prst="trapezoid">
          <a:avLst>
            <a:gd name="adj" fmla="val 60248"/>
          </a:avLst>
        </a:prstGeo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Business Segments</a:t>
          </a:r>
          <a:endParaRPr lang="en-US" sz="1200" b="1" kern="1200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891934" y="970778"/>
        <a:ext cx="1140507" cy="485389"/>
      </dsp:txXfrm>
    </dsp:sp>
    <dsp:sp modelId="{FD86618A-241F-4B2B-9F87-69660EF10FF7}">
      <dsp:nvSpPr>
        <dsp:cNvPr id="0" name=""/>
        <dsp:cNvSpPr/>
      </dsp:nvSpPr>
      <dsp:spPr>
        <a:xfrm rot="10800000">
          <a:off x="877313" y="1456167"/>
          <a:ext cx="1169750" cy="485389"/>
        </a:xfrm>
        <a:prstGeom prst="trapezoid">
          <a:avLst>
            <a:gd name="adj" fmla="val 60248"/>
          </a:avLst>
        </a:prstGeo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Brands</a:t>
          </a:r>
          <a:endParaRPr lang="en-US" sz="1200" b="1" kern="1200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1082019" y="1456167"/>
        <a:ext cx="760338" cy="485389"/>
      </dsp:txXfrm>
    </dsp:sp>
    <dsp:sp modelId="{BFD2A7A3-70CA-49B8-BD4E-4AD3F50790AD}">
      <dsp:nvSpPr>
        <dsp:cNvPr id="0" name=""/>
        <dsp:cNvSpPr/>
      </dsp:nvSpPr>
      <dsp:spPr>
        <a:xfrm rot="10800000">
          <a:off x="1169750" y="1941556"/>
          <a:ext cx="584875" cy="485389"/>
        </a:xfrm>
        <a:prstGeom prst="trapezoid">
          <a:avLst>
            <a:gd name="adj" fmla="val 60248"/>
          </a:avLst>
        </a:prstGeo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FFFFFF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rPr>
            <a:t>SKU</a:t>
          </a:r>
          <a:endParaRPr lang="en-US" sz="1100" b="1" kern="1200" dirty="0">
            <a:solidFill>
              <a:srgbClr val="FFFFFF"/>
            </a:solidFill>
            <a:latin typeface="Nirmala UI" panose="020B0502040204020203" pitchFamily="34" charset="0"/>
            <a:ea typeface="+mn-ea"/>
            <a:cs typeface="Nirmala UI" panose="020B0502040204020203" pitchFamily="34" charset="0"/>
          </a:endParaRPr>
        </a:p>
      </dsp:txBody>
      <dsp:txXfrm rot="-10800000">
        <a:off x="1169750" y="1941556"/>
        <a:ext cx="584875" cy="485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29F09-5557-491E-9DA5-457B86CE02FA}">
      <dsp:nvSpPr>
        <dsp:cNvPr id="0" name=""/>
        <dsp:cNvSpPr/>
      </dsp:nvSpPr>
      <dsp:spPr>
        <a:xfrm>
          <a:off x="0" y="-22255"/>
          <a:ext cx="2381734" cy="473485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Cleaning and </a:t>
          </a:r>
          <a:br>
            <a:rPr lang="en-US" sz="1200" kern="1200" dirty="0"/>
          </a:br>
          <a:r>
            <a:rPr lang="en-US" sz="1200" kern="1200" dirty="0"/>
            <a:t>Bi-gram generation</a:t>
          </a:r>
        </a:p>
      </dsp:txBody>
      <dsp:txXfrm>
        <a:off x="13868" y="-8387"/>
        <a:ext cx="1870806" cy="445749"/>
      </dsp:txXfrm>
    </dsp:sp>
    <dsp:sp modelId="{06244CA8-75AD-4116-838A-81E8C512B121}">
      <dsp:nvSpPr>
        <dsp:cNvPr id="0" name=""/>
        <dsp:cNvSpPr/>
      </dsp:nvSpPr>
      <dsp:spPr>
        <a:xfrm>
          <a:off x="210153" y="530145"/>
          <a:ext cx="2381734" cy="473485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247703"/>
            <a:satOff val="-5865"/>
            <a:lumOff val="28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Cosine Clustering and categorization</a:t>
          </a:r>
        </a:p>
      </dsp:txBody>
      <dsp:txXfrm>
        <a:off x="224021" y="544013"/>
        <a:ext cx="1836080" cy="445749"/>
      </dsp:txXfrm>
    </dsp:sp>
    <dsp:sp modelId="{B6ED4C98-F7A1-4764-A35D-6BA33337F0CD}">
      <dsp:nvSpPr>
        <dsp:cNvPr id="0" name=""/>
        <dsp:cNvSpPr/>
      </dsp:nvSpPr>
      <dsp:spPr>
        <a:xfrm>
          <a:off x="420306" y="1038035"/>
          <a:ext cx="2381734" cy="562505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247703"/>
            <a:satOff val="-5865"/>
            <a:lumOff val="28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Mapping cluster categories to original symptoms</a:t>
          </a:r>
        </a:p>
      </dsp:txBody>
      <dsp:txXfrm>
        <a:off x="436781" y="1054510"/>
        <a:ext cx="1830866" cy="529555"/>
      </dsp:txXfrm>
    </dsp:sp>
    <dsp:sp modelId="{D1D4E0B8-210E-4D9D-BD1C-200C34017A8A}">
      <dsp:nvSpPr>
        <dsp:cNvPr id="0" name=""/>
        <dsp:cNvSpPr/>
      </dsp:nvSpPr>
      <dsp:spPr>
        <a:xfrm>
          <a:off x="2073969" y="336805"/>
          <a:ext cx="307765" cy="3077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143216" y="336805"/>
        <a:ext cx="169271" cy="231593"/>
      </dsp:txXfrm>
    </dsp:sp>
    <dsp:sp modelId="{16118DF3-0166-4DC1-BFB3-1390B72C2E32}">
      <dsp:nvSpPr>
        <dsp:cNvPr id="0" name=""/>
        <dsp:cNvSpPr/>
      </dsp:nvSpPr>
      <dsp:spPr>
        <a:xfrm>
          <a:off x="2284122" y="886048"/>
          <a:ext cx="307765" cy="3077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353369" y="886048"/>
        <a:ext cx="169271" cy="231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81EBA-A076-4FFC-8968-B74B6216A140}" type="datetimeFigureOut">
              <a:rPr lang="en-US" smtClean="0"/>
              <a:t>8/13/2019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1E1D-0E33-4E39-8C07-8B468157F1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3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02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41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45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716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47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6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1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447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6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378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7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850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18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962693-6E29-4757-AE16-2B341C61BBF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95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9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07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73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be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0364" y="6409358"/>
            <a:ext cx="712304" cy="365125"/>
          </a:xfrm>
        </p:spPr>
        <p:txBody>
          <a:bodyPr/>
          <a:lstStyle/>
          <a:p>
            <a:fld id="{A4A1916C-D2C9-415B-B273-81792AF0231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AutoShape 6" descr="data:image/jpeg;base64,/9j/4AAQSkZJRgABAQAAAQABAAD/2wCEAAkGBxMHBhIUBwgUExMXGB8aFxgYGBweHBsbIB0iHB4bISIiHignHyElICEeITIhJykvLi4xIB8zPjgsNyktLisBCgoKBQUFDgUFDisZExkrKysrKysrKysrKysrKysrKysrKysrKysrKysrKysrKysrKysrKysrKysrKysrKysrK//AABEIALEBHQMBIgACEQEDEQH/xAAbAAEBAQEBAQEBAAAAAAAAAAAABwYFBAIBA//EAEoQAAEDAgQCBAsDCgQEBwAAAAEAAgMEEQUGEiEHMRMiQVEUFTI3VmFxdJOy0jNzgSM1NkJSYpGhscE0cnXRg6LC8AgWJENTgpL/xAAUAQEAAAAAAAAAAAAAAAAAAAAA/8QAFBEBAAAAAAAAAAAAAAAAAAAAAP/aAAwDAQACEQMRAD8AuKIiAiIgIiICIiAiIgIiICIiAiIgIiICIiAiIgIiICIiAiIgIiICIiAiIgIiICIiDmw43DNj0lIxx6ZkYkcLbaXGw3/suksLhvnjrPc4vmK3SAiIgIiICIiAiIgIiICIiAiIgIiICL8JsNyuPiGa6HDXWrscpo3fsmVmr+F7oOyiyTuJmEtO+YIv+b6V9RcSMKldZuYYfxJH9QEGrRc2gzBSYl+b8Xp5f8krHf0K6SAiIgIiICIiAiIgIiICIiDC4b546z3OL5it0sLhvnjrPc4vmK3SAiIgIiICIiAiIgIiICIiAiLA554jtwaq8Ey9TGrr3bCNoLmsP79u0c9I7OZCDW45jlPgFCZcYrGxRjtdzPqAG7j6gCVPHcQcQzZIWcP8BPR3saqfZg7CQOW3Pm4/urn8OsptzzCMSznVvqnl7gyF20TNLrchzG3kiw77qwxRNhjDYWBrQLAAWAHcAgmTOGFVjT9WdM3TzX/9qLqRj+x/Bo/FdvDeFOE4f5OCtkPfI5z7/gTb+AW1RBw4sm4fE20eAUwH3TP9l8z5Lw6cflcv0x/4Tf8AZd5EGHxDhLhNa64wnond8b3tt7BfT/Jch/DWtwU6sn5znjA5RT9dnf7B/wDkqnogjGGcVq7CKmePNOC9OynkMc09OD1SO0i1je37v9lTMs5so80U+rBa9slvKbye32tO49vJZThkNWa8eDhceFn/AKl/TNPCunxCq8Iy5MaCsabtfFswu9bRyvvu23M3BQUJFL8vcQZ8DxRtDxGgEMp2jqRtFKOVyeQ/zCw7w1U9p1Nu03CD9REQEREBERBiMXzLX0tfNHS4DK8NMgjkERLTszozfXuLmTVt2D8ds3yd1IsyYF0ud5ZYctHS57dcr2R1IlsBe0Zs6Ow7Wu37lXRy2CDDYb546z3OL5it0sLhvnjrPc4vmK3SAubjmOQ4FA1+IGTS46RojfIb2vyY0ke1dJZDiXUilweMilrJXa7NbSvkYb6TvIWAkMHsO9tkHZwLMUGPF/i4ydS2rXFJH5V7W1tbfkeXJdZYLhXG8R1Dqyvq5Hu0EsnZM1kY61mxmYBz+3U71N2C3qAiIgIiICIiAiKY5/zZPi2LjCslPvUP+3mHKFnaLjke93ZcAdY7B+Z0zpUYxjJwzIXWnO09QD1YRydY947XdnIXdy0WSsjQZQw53Rflah4JlncOs4ncgdzb9n8ble3JWUoMn4O2HD2XdzkkI60ju8+ruHYu7N9k72FBguBnm8i+8l+cqgKf8DPN5F95L85VAQEREBERAREQTnhj+lmO+9/UqMpzwx/SzHfe/qVGQcnM2XafM+FugxenD2nkf1mO5amnsI/72U2wLHKjhjjTKDNk5koX/wCGqTfqD9l3qGwI/VvfyeVfXIzVl2HNGCSU+Jsu13Jw8pjhye31j+e4OxKDrA6hsV+qUcNMfmy7jbsFzQ7rx/4WTkHs5hgvz28n2Ob2AKroCIiAiIgnebsBLqqeeXDcNjYCHmo0vNS0Cx1gBg/KC23W7vYqGDcKT5pgp3ZpnfUMoGzNkYGU0lNqmqbtadQfqBu4ktBaCG237bVgbBBhsN88dZ7nF8xW6WFw3zx1nucXzFbpAXBzdWGio2FuYYaC7ra5WsIdseqNThv2/gu8slxHk04VG0VAYZJNAApxPK4lp6sTCQA6wJ1HYAFB5ciVD6vMVc9+YIa5vRwBr4iywIM1wWNe7SdxubX/AAW3WB4XUbKSWpHTv6VjIYjE+nEL2RMD+jc4AkPc7U68gNjp7LLfICIiAiIgIizWf83x5NwF00wDpHdWGO+73/7DmT/chBxeJ2cpML6Ohy2NeIVNmsA36Np21nuPO19hYuOw36vD7JseUMJ036Spk608p3L3c7XO+kG9vxPMrj8LsoSUAkr8ynXX1PWcXDeNh5M9RO17chZvZvQkBfE32TvYV9r4m+yd7CgwXAzzeRfeS/OVQFP+Bnm8i+8l+cqgICIiAiIgIiIJzwx/SzHfe/qVGU54Y/pZjvvf1KjICIiDCcWMnnMeDibDLtrab8pC5vlOtvov+Fx3H2le/hpm0Zuy22STaePqTt5WeBzt3O5/xHYtYo/mNh4a8RGV1O21BWnRUgcmSG51fx64/wCIEFgRfjXB7QWG4O4IX6gIiIMJimGYhNmNz8v64Gh41OqJmvicLDUWRaHub28nR77lbsct1JczRD/zlKJ6xjgZG6wX1gYA5rRHFKYx0TLHrAEi+q58resjYIMNhvnjrPc4vmK3SwuG+eOs9zi+YrdICx/EaRkFPSvFTPFUNmJp3QwmY6+jdqa6MeUwtvcCx2G4WwWV4gviZRU5kqZo6gTA0pgj6STpdDgRotZzdBdqvYW7Rsg8XD2oFbiVXJW1VRJVlkQk6WnNOGx3k6MMYd7X6Qk3NytusfkJkjp6mTEzVPqHiMPknhbC0tbr0sjY1xADbuJ3vdy2CAiIgIiIPPiFbHh1DJLWyhkcbS5zj2AC5UmynTOz/md+L5gGiipyRSxvtp6t7vdfbq+UT+0B2NX9M+Vsmf8ANzMIwaUiniIfWSN9R8n16dtt7uI/ZW4zThUMGQaimhf0EIgMYLWudpbaw6rQXO9dhc7oPXgma6PHagswrEWyPDdWncEtvbUAQNTb7ahsu0pplXGIcZxuk8IxtklVE+bS1lLNE3Q5luiaXtGkNsDpJJNgqWgL4m+yd7CvtfE32TvYUGC4GebyL7yX5yqAp/wM83kX3kvzlUBAXMzK+SPApjRGYSBt29A1jpLg8mh/VJ9q6a5GbaTw3LszC6MAgX6VzmssCD1nNIIHrBQY7IOKV1bjtsVxtpj0E+DTBrar2lojZYDkSLqkKT8McToq3HGCky7HHP0Zd00MzpmtHax5dvGT2NN/aqwgIiIJzwx/SzHfe/qVGU54Y/pZjvvf1KjICIp1mZwpcyznG6/Eoo3Bhp/BulMburpcyzGus/UCd7XBCCirlZpwKPMuAzU1aOrI2wPa13Nrh6wbFfzybHNFlamGLueZujGvWbvud7OPa4CwPrXZQZzh9hdVguVooMfqGSSx3aHMJI0A9UEkC5A25crLRoiAiIgxGOwwRV0oqM1iCCaZrJoCIzeTQ0lgcRdmpmku57G923W2HLZTzMfivD8blOK4fUh894do5DG8v069A8kufpYHOAubb9qoUTBHGBEwNaBYACwAHIAdiDD4b546z3OL5it0sLhvnjrPc4vmK3SAslxD6LwWm6RtSakzWpfBnNbL0mh2qxd1Q3Rq1F21lrVxMyvFO6CXxLNVPjeSwQ6bsJaWlx1PaCLEjt5oOXkOd3T1MdfU13Ts0aoqt0TtLTq0vjMbQC124J7222tvr1kMrYmcVzfXOqMIfTPbBTi0tukLS6Y76Xubpve1rHc3vtbXoCIiAsXxSzecr4FpoOtVzno4Gjc3OxfbttcW7yWha2vrGYfRPlrJQyNjS5zjyAAuSpZw/on55zbJjGMRkQsJZRRk7AC4Lrer5if2Qg1fDLKAyll8Co61TKdc773Jcf1b9ob/ADNz2rtZqrG4fl2oknq3wtawkvjALx/lBBBceQv2kLqrk5rEDsuVAxiFz4DGeka0EuLfUBvfusgxOVKIYdmWnGK0tfEZNb4enmikY+Yt67nFo1NlLLnT5PlWVMUpyDVjGcwQyxS1VVExrhHJU1NOTHta4ijJe55G2t24F1VkBfE32TvYV9r4m+yd7CgwXAzzeRfeS/OVQFP+Bnm8i+8l+cqgIC5uYqJ2I4PJHDBBI5wFmztLojYg9YDchdJcPO1G6vyxPHT1LY3EDdztDSAQSwu/VDhdt/Wg4OEivgzPSMrTSimDJrtpBIGA2Zp6QE279P8A9lulPMlU0MWOjwXKNJSu0u/KxVUUjvZpaAbHvVDQEREE54Y/pZjvvf1KjKc8Mf0sx33v6lRkBTDONPHFmlzsYzN4K18kWhnhb4rwhlpOq07Ev5ONuR3VPWFmxOlwnNVf4RSVFTJIY9YZSukDG9EAI9QvcHd1tvKPPmg7+S6WahyrTR4pUdLK1nXeHl+o3JvqPlbW3XbXCyNSChynTRskkcGtsDIwxutqNgWEktsLAAnkAu6gIiICIiCeYpliqOa5qnD6M6n2Ak8OLDoH6ob4O7QOfVDlQhy3UuzG+N+LVfhOOPAYZJIogCHMmY2IF9+kGoAHqNsN3O52VRabtQYbDfPHWe5xfMVulhcN88dZ7nF8xW6QFlc/zuZSQMo6mqbPJLpibTOY1zzpJOpz2kBgAJJ9i1SynEWldUYTG6ChmkfHJrbJDPHC+GzSC/VIQLWJaWnYgoPPkHXDXVUeKTVfhLWxlzKh8T7MOvS6N8bG6mk6gb8i3s7dmp9wmqhiAqpTTVTnksBqKiRsnS21dWNzAG6Gb+TcXcdyqCgIix/ErOAyrgwFINdXMdFPHzJcdtVu4XHtJA7UGY4i18mdMzR4NgshDARJWSN/VaDfR+Gxt+0WjsKp2HUMeGUEcNFEGxxtDWgdgGymv/h/pNOAVktZH/6l1U9sr3eUdLWmxP8Amc4+0lVNAXjxemdWYZIyCsdA5zbCRtrsPeLr2LwY9CKjB5WyYf4SC2xhu0a/3buIA/EoMHgOWjgGcKd+JVcFXLJra2dzpun2YTYN1Pj5Xuer+KpamGUsPgqM0MfheTX0RppHxyvD4SNRjvodZ5J2c03aCLketU9AXxN9k72Ffa+JvsnewoMFwM83kX3kvzlUBT/gZ5vIvvJfnKoCAuLnGQRZbnMjIyLC/SxulZzG5Y0XdbnYLtLy4nFLPQvbh1U2KUjqvczWAb9rbi/8UEu4c0NPHmlhpaxj3NbK8aaGaBxdKQXAucNOhliGN52PqVbWJpqCvps4UbsYxqOoj0TCzI2w2JDLXb0hMnI8h1bHvW2QEREE54Y/pZjvvf1KjKdcLutmfHXDl4aR/AuVFQFOsyZgdgGZKnwOtpYi/Q6TpIal7jZgAJLeoNu63r3VFUm4h1fTZndHV5kY2JgYPBX01Q9mpzQev0RAkLuYa4kepBRst4gcVwKGZ08che2+uMODDvzAduB7V01ycp1QrcuU74Zo3tczZ0UZjYRew0sO7R6l1kBERAREQTvOVOGTTuGT4A9x6tXI+lALrCzyJDc27iL7Khs8kKTZrpqWLNDqinrJX1DZ7uZJDHMyIMY3W+xcx7IQHtJs4kuIIBsqyOSDDYb546z3OL5it0sLhvnjrPc4vmK3SAuLmnLMGaaJkWKGTQ14eAx2m5HK/eB3FdpEHIwDAGYHr8HrKiQODRaWUvDQ29tIOzee9u4dy66LhZvzZTZSw0y4rPY/qRi2t57mj+/IIP65rzHBlXBn1GKSWaNmtHlPd2NaO0n+QuTsFheHmAT5jxs4xmyOz3f4SE3tEzkHW9nL2l3Mi3iy5lqp4hY43Ec7Q6KZv+GpDexHMFwPZ3nm8gcmgA14Cw2CCe8FfzLX/wCoT/0YqGp5wV/Mtf8A6hN/RioaAvPiFIK6ifG+V7A4W1McWuHsI5H1r0IgzeB5NhwTEDLSV1UXOcXPD5nOa9xGkucDzNgN/UFpERAXxN9k72Ffa+JvsnewoMFwM83kX3kvzlUBT/gZ5vIvvJfnKoCAvNiNJ4dROj8Ikj1frRu0uG99j2L0ogyGCZPdguZ3VDKsVDXtIc+cF1QzbZrJL20fu6R7SteiICIiCdcK/wA/477+/wDq5UVTrhX+f8d9/f8A1cqKgLkyZdglxB00jXF7pY5T1jbXG3Q027rdi6yIPDguFR4JhUcFA0iOMaWgm5te/Ne5EQEREBERB4pMJgkqJHvoYy+RobI7QLvaOQcbXIHrXtREGCwmUScZK7SD1aSIG4I31X2uNxvzGy3qlufuHNbmDNLqrBcbbTgxtYRqka46b89I5LiM4WY0wdXOh+LOgtq5uL49S4LEXYriUUI/ecAfwHM/gpDNwnxmcfls5XHcZZl46HgdWUlVrdiFHKe6Rsjm37yLb/ig1OJcU5canMHDrBpKuT/5nNLY2+uzrf8AMW/ivXlbhmfGQrM8VvhtZsQD9nGRysNg63ZsGju7V+0eAY7QU4ZQ4xh0bByayAtA/ANX9/FmYfSCh+E76UFART/xZmH0gofhO+lPFmYfSCh+E76UHxwV/Mtf/qE39GKhqV5fybjeXqeRmG49RBskrpXXjceu61/1eWw2XU8WZh9IKH4TvpQUBFP/ABZmH0gofhO+lPFmYfSCh+E76UFART/xZmH0gofhO+lPFmYfSCh+E76UFAXxN9k72FYLxZmH0gofhO+lfjsKzC5tjmCh+E76UH7wM83kX3kvzlUBSzLmTsby3hbYMLx6iEYJIDo3E3cbnfT3rp+LMw+kFD8J30oKAin/AIszD6QUPwnfSnizMPpBQ/Cd9KCgIp/4szD6QUPwnfSnizMPpBQ/Cd9KCgIp/wCLMw+kFD8J30p4szD6QUPwnfSg/lwr/P8Ajvv7/wCrlRVKsFyZjeC1NS+hx2iDqiUyyXjcbvN726uw35Lq+LMw+kFD8J30oKAin/izMPpBQ/Cd9KeLMw+kFD8J30oKAin/AIszD6QUPwnfSnizMPpBQ/Cd9KCgIuLlanraeieMz1sM0mu7TE0tAZYbEEDe9/5LtICIiAiIgIiICIiAiIgIiICIiAiIgIiICIiAiIgIiICIiAiIgIiICIstxBwXxxh0PR0hke2eLlzEZlZ0vbyLAb+pBqUUqxPA62OukdhlFJ+SrH1EIBs1zWQwhkdyfJeQ9v8AFeIZcqqWojbXUMkzGzTPeTGZQ4yRU7iQ0SN2MglAN9rcigsSIiAiIgIiICIiAiIgIiICIiAiIgIiICIiAiIgIiICIiAiIgIiICIiAiIgIiICIiAiIg//2Q=="/>
          <p:cNvSpPr>
            <a:spLocks noChangeAspect="1" noChangeArrowheads="1"/>
          </p:cNvSpPr>
          <p:nvPr userDrawn="1"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138905"/>
            <a:ext cx="12192000" cy="4347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 descr="https://upload.wikimedia.org/wikipedia/en/d/d3/LatentView_Analytics_Logo_201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0677" y="80023"/>
            <a:ext cx="7182295" cy="562168"/>
          </a:xfrm>
          <a:solidFill>
            <a:schemeClr val="bg1"/>
          </a:solidFill>
        </p:spPr>
        <p:txBody>
          <a:bodyPr>
            <a:noAutofit/>
          </a:bodyPr>
          <a:lstStyle>
            <a:lvl1pPr algn="ctr">
              <a:defRPr lang="en-US" sz="2745" b="1" kern="1200" spc="-96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107" y="6408738"/>
            <a:ext cx="17907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2655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algn="ctr" defTabSz="1239922"/>
            <a:endParaRPr lang="en-IN" sz="1568" dirty="0">
              <a:solidFill>
                <a:srgbClr val="434343"/>
              </a:solidFill>
              <a:latin typeface="Segoe UI"/>
              <a:cs typeface="Segoe UI"/>
            </a:endParaRPr>
          </a:p>
        </p:txBody>
      </p:sp>
      <p:pic>
        <p:nvPicPr>
          <p:cNvPr id="6" name="Picture 5" descr="https://upload.wikimedia.org/wikipedia/en/d/d3/LatentView_Analytics_Logo_2010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309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1168"/>
            <a:ext cx="12191999" cy="384048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3"/>
          </p:nvPr>
        </p:nvSpPr>
        <p:spPr>
          <a:xfrm>
            <a:off x="11257934" y="6492875"/>
            <a:ext cx="934065" cy="365125"/>
          </a:xfrm>
        </p:spPr>
        <p:txBody>
          <a:bodyPr/>
          <a:lstStyle/>
          <a:p>
            <a:fld id="{017F978A-4048-4358-9343-69F8E58C9E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763251" y="20032"/>
            <a:ext cx="1219200" cy="84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303" y="34546"/>
            <a:ext cx="1181623" cy="871657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983E211-5213-4681-8E3B-8A9EC476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556529" y="6546663"/>
            <a:ext cx="4114800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83552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80075" y="6518692"/>
            <a:ext cx="576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4D6C6-E9DC-4C53-84A2-C6618C29E345}" type="slidenum">
              <a:rPr lang="en-I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136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5524-D4D8-4CEC-B464-BA151660B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3E0E8-0895-4319-B05E-F3BE3F6A7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2000"/>
            </a:lvl2pPr>
            <a:lvl3pPr marL="914478" indent="0" algn="ctr">
              <a:buNone/>
              <a:defRPr sz="1800"/>
            </a:lvl3pPr>
            <a:lvl4pPr marL="1371718" indent="0" algn="ctr">
              <a:buNone/>
              <a:defRPr sz="1600"/>
            </a:lvl4pPr>
            <a:lvl5pPr marL="1828957" indent="0" algn="ctr">
              <a:buNone/>
              <a:defRPr sz="1600"/>
            </a:lvl5pPr>
            <a:lvl6pPr marL="2286196" indent="0" algn="ctr">
              <a:buNone/>
              <a:defRPr sz="1600"/>
            </a:lvl6pPr>
            <a:lvl7pPr marL="2743435" indent="0" algn="ctr">
              <a:buNone/>
              <a:defRPr sz="1600"/>
            </a:lvl7pPr>
            <a:lvl8pPr marL="3200675" indent="0" algn="ctr">
              <a:buNone/>
              <a:defRPr sz="1600"/>
            </a:lvl8pPr>
            <a:lvl9pPr marL="365791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B1A07-708B-4B3C-A438-0B419768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E8E7-7C84-4770-88EE-8F7A233BC520}" type="datetimeFigureOut">
              <a:rPr lang="en-IN" smtClean="0"/>
              <a:t>13-08-2019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6011F-9BBA-4780-A996-087EBEEC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6AC16-C875-4A19-9740-04CFA798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ADB-5E55-4B36-9378-886000F2148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602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2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23033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7790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78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584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5499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66422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EB2BA4-3C27-4A19-9DD1-BCE56F6BAA6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89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" Target="slide19.xml"/><Relationship Id="rId7" Type="http://schemas.openxmlformats.org/officeDocument/2006/relationships/image" Target="../media/image56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slide" Target="slide39.xml"/><Relationship Id="rId4" Type="http://schemas.openxmlformats.org/officeDocument/2006/relationships/slide" Target="slide34.xml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slide" Target="slide15.xml"/><Relationship Id="rId12" Type="http://schemas.openxmlformats.org/officeDocument/2006/relationships/slide" Target="slide1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8.png"/><Relationship Id="rId5" Type="http://schemas.openxmlformats.org/officeDocument/2006/relationships/diagramData" Target="../diagrams/data1.xml"/><Relationship Id="rId10" Type="http://schemas.openxmlformats.org/officeDocument/2006/relationships/slide" Target="slide11.xml"/><Relationship Id="rId4" Type="http://schemas.openxmlformats.org/officeDocument/2006/relationships/image" Target="../media/image71.png"/><Relationship Id="rId9" Type="http://schemas.microsoft.com/office/2007/relationships/diagramDrawing" Target="../diagrams/drawing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jpe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11" Type="http://schemas.openxmlformats.org/officeDocument/2006/relationships/image" Target="../media/image81.jpeg"/><Relationship Id="rId5" Type="http://schemas.openxmlformats.org/officeDocument/2006/relationships/image" Target="../media/image75.png"/><Relationship Id="rId15" Type="http://schemas.openxmlformats.org/officeDocument/2006/relationships/image" Target="../media/image68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slide" Target="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68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slide" Target="slid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6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Relationship Id="rId6" Type="http://schemas.openxmlformats.org/officeDocument/2006/relationships/slide" Target="slide1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slide" Target="slide11.xml"/><Relationship Id="rId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slide" Target="slide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png"/><Relationship Id="rId4" Type="http://schemas.openxmlformats.org/officeDocument/2006/relationships/slide" Target="slid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7.png"/><Relationship Id="rId11" Type="http://schemas.openxmlformats.org/officeDocument/2006/relationships/slide" Target="slide11.xml"/><Relationship Id="rId5" Type="http://schemas.openxmlformats.org/officeDocument/2006/relationships/image" Target="../media/image116.png"/><Relationship Id="rId10" Type="http://schemas.openxmlformats.org/officeDocument/2006/relationships/image" Target="../media/image121.svg"/><Relationship Id="rId4" Type="http://schemas.openxmlformats.org/officeDocument/2006/relationships/image" Target="../media/image115.jpeg"/><Relationship Id="rId9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slide" Target="slide11.xml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21" Type="http://schemas.openxmlformats.org/officeDocument/2006/relationships/image" Target="../media/image147.png"/><Relationship Id="rId34" Type="http://schemas.openxmlformats.org/officeDocument/2006/relationships/image" Target="../media/image16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jpeg"/><Relationship Id="rId25" Type="http://schemas.openxmlformats.org/officeDocument/2006/relationships/image" Target="../media/image151.png"/><Relationship Id="rId33" Type="http://schemas.openxmlformats.org/officeDocument/2006/relationships/image" Target="../media/image159.png"/><Relationship Id="rId38" Type="http://schemas.openxmlformats.org/officeDocument/2006/relationships/image" Target="../media/image16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2.jpg"/><Relationship Id="rId20" Type="http://schemas.openxmlformats.org/officeDocument/2006/relationships/image" Target="../media/image146.jpe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37" Type="http://schemas.openxmlformats.org/officeDocument/2006/relationships/image" Target="../media/image163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31" Type="http://schemas.openxmlformats.org/officeDocument/2006/relationships/image" Target="../media/image157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jpeg"/><Relationship Id="rId30" Type="http://schemas.openxmlformats.org/officeDocument/2006/relationships/image" Target="../media/image156.png"/><Relationship Id="rId35" Type="http://schemas.openxmlformats.org/officeDocument/2006/relationships/image" Target="../media/image161.png"/><Relationship Id="rId8" Type="http://schemas.openxmlformats.org/officeDocument/2006/relationships/image" Target="../media/image134.png"/><Relationship Id="rId3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jpeg"/><Relationship Id="rId3" Type="http://schemas.openxmlformats.org/officeDocument/2006/relationships/hyperlink" Target="https://appsource.microsoft.com/en-us/product/cortana-intelligence/latentview.latentview-maf" TargetMode="External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5.jpg"/><Relationship Id="rId10" Type="http://schemas.openxmlformats.org/officeDocument/2006/relationships/image" Target="../media/image171.png"/><Relationship Id="rId4" Type="http://schemas.openxmlformats.org/officeDocument/2006/relationships/image" Target="../media/image165.jpeg"/><Relationship Id="rId9" Type="http://schemas.openxmlformats.org/officeDocument/2006/relationships/image" Target="../media/image170.png"/><Relationship Id="rId1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0.png"/><Relationship Id="rId11" Type="http://schemas.openxmlformats.org/officeDocument/2006/relationships/image" Target="../media/image184.png"/><Relationship Id="rId5" Type="http://schemas.openxmlformats.org/officeDocument/2006/relationships/image" Target="../media/image179.png"/><Relationship Id="rId10" Type="http://schemas.openxmlformats.org/officeDocument/2006/relationships/image" Target="../media/image183.png"/><Relationship Id="rId4" Type="http://schemas.openxmlformats.org/officeDocument/2006/relationships/image" Target="../media/image178.png"/><Relationship Id="rId9" Type="http://schemas.openxmlformats.org/officeDocument/2006/relationships/image" Target="../media/image18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5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6.png"/><Relationship Id="rId7" Type="http://schemas.microsoft.com/office/2007/relationships/hdphoto" Target="../media/hdphoto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24" Type="http://schemas.openxmlformats.org/officeDocument/2006/relationships/image" Target="../media/image39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jpe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7146F-1B6F-438C-9315-B34D3EA8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13" y="966494"/>
            <a:ext cx="9269013" cy="618564"/>
          </a:xfrm>
        </p:spPr>
        <p:txBody>
          <a:bodyPr/>
          <a:lstStyle/>
          <a:p>
            <a:r>
              <a:rPr lang="en-IN" dirty="0"/>
              <a:t>Meeting AstraZeneca Stakeholders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806B0E-703C-42D7-84DF-BFAF16D983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5413" y="3870889"/>
            <a:ext cx="2637248" cy="426958"/>
          </a:xfrm>
        </p:spPr>
        <p:txBody>
          <a:bodyPr/>
          <a:lstStyle/>
          <a:p>
            <a:r>
              <a:rPr lang="en-IN" dirty="0"/>
              <a:t>June 17, 2019</a:t>
            </a:r>
            <a:endParaRPr lang="en-US" dirty="0"/>
          </a:p>
        </p:txBody>
      </p:sp>
      <p:pic>
        <p:nvPicPr>
          <p:cNvPr id="1026" name="Picture 2" descr="Image result for astrazeneca logo">
            <a:extLst>
              <a:ext uri="{FF2B5EF4-FFF2-40B4-BE49-F238E27FC236}">
                <a16:creationId xmlns:a16="http://schemas.microsoft.com/office/drawing/2014/main" id="{D69449C1-D57C-42BC-B7AE-7B61B711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76" y="4710919"/>
            <a:ext cx="3633107" cy="20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9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06688" y="2319337"/>
            <a:ext cx="6372225" cy="914400"/>
          </a:xfrm>
        </p:spPr>
        <p:txBody>
          <a:bodyPr/>
          <a:lstStyle/>
          <a:p>
            <a:r>
              <a:rPr lang="en-IN" dirty="0"/>
              <a:t>Representative 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4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C752C5-F18F-4E89-89AD-1B1CD760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Representative Case Studies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FC915-9DE7-4AF8-B197-05547CBC285A}"/>
              </a:ext>
            </a:extLst>
          </p:cNvPr>
          <p:cNvSpPr/>
          <p:nvPr/>
        </p:nvSpPr>
        <p:spPr>
          <a:xfrm>
            <a:off x="872204" y="1013661"/>
            <a:ext cx="10250758" cy="4362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27E52D-0BCD-48D5-A808-2D88C45460EF}"/>
              </a:ext>
            </a:extLst>
          </p:cNvPr>
          <p:cNvGrpSpPr/>
          <p:nvPr/>
        </p:nvGrpSpPr>
        <p:grpSpPr>
          <a:xfrm>
            <a:off x="1067002" y="1205974"/>
            <a:ext cx="2286000" cy="3942802"/>
            <a:chOff x="2281372" y="1394909"/>
            <a:chExt cx="2286000" cy="3942802"/>
          </a:xfrm>
        </p:grpSpPr>
        <p:sp>
          <p:nvSpPr>
            <p:cNvPr id="6" name="Rectangle 5">
              <a:hlinkClick r:id="rId2" action="ppaction://hlinksldjump"/>
              <a:extLst>
                <a:ext uri="{FF2B5EF4-FFF2-40B4-BE49-F238E27FC236}">
                  <a16:creationId xmlns:a16="http://schemas.microsoft.com/office/drawing/2014/main" id="{B1E2B70B-0938-498A-A41B-E56DA2B0E7FC}"/>
                </a:ext>
              </a:extLst>
            </p:cNvPr>
            <p:cNvSpPr/>
            <p:nvPr/>
          </p:nvSpPr>
          <p:spPr>
            <a:xfrm>
              <a:off x="2281372" y="1394909"/>
              <a:ext cx="2286000" cy="394280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3B76B7-DB62-4354-BDFA-71012B87D57C}"/>
                </a:ext>
              </a:extLst>
            </p:cNvPr>
            <p:cNvSpPr/>
            <p:nvPr/>
          </p:nvSpPr>
          <p:spPr>
            <a:xfrm>
              <a:off x="2281372" y="1564047"/>
              <a:ext cx="22661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Leading Snacks &amp; Beverages Company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386E9C-9842-46E0-91F9-3BC51A53EA54}"/>
              </a:ext>
            </a:extLst>
          </p:cNvPr>
          <p:cNvGrpSpPr/>
          <p:nvPr/>
        </p:nvGrpSpPr>
        <p:grpSpPr>
          <a:xfrm>
            <a:off x="3601330" y="1205974"/>
            <a:ext cx="2286000" cy="3942802"/>
            <a:chOff x="5148119" y="1394909"/>
            <a:chExt cx="2286000" cy="3942802"/>
          </a:xfrm>
        </p:grpSpPr>
        <p:sp>
          <p:nvSpPr>
            <p:cNvPr id="11" name="Rectangl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F084F50B-6F35-4E10-9CAB-4299196F31D8}"/>
                </a:ext>
              </a:extLst>
            </p:cNvPr>
            <p:cNvSpPr/>
            <p:nvPr/>
          </p:nvSpPr>
          <p:spPr>
            <a:xfrm>
              <a:off x="5148119" y="1394909"/>
              <a:ext cx="2286000" cy="394280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E71BB9-D33E-4DCE-8320-D440F068F1CE}"/>
                </a:ext>
              </a:extLst>
            </p:cNvPr>
            <p:cNvSpPr/>
            <p:nvPr/>
          </p:nvSpPr>
          <p:spPr>
            <a:xfrm>
              <a:off x="5227786" y="1564047"/>
              <a:ext cx="21551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Leading Home Repairs Company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3F78AD-884F-4BF0-9337-D70377EBA193}"/>
              </a:ext>
            </a:extLst>
          </p:cNvPr>
          <p:cNvGrpSpPr/>
          <p:nvPr/>
        </p:nvGrpSpPr>
        <p:grpSpPr>
          <a:xfrm>
            <a:off x="6102076" y="1205974"/>
            <a:ext cx="2437571" cy="3993601"/>
            <a:chOff x="7341651" y="1394909"/>
            <a:chExt cx="2437571" cy="3993601"/>
          </a:xfrm>
        </p:grpSpPr>
        <p:sp>
          <p:nvSpPr>
            <p:cNvPr id="16" name="Rectangle 15">
              <a:hlinkClick r:id="rId4" action="ppaction://hlinksldjump"/>
              <a:extLst>
                <a:ext uri="{FF2B5EF4-FFF2-40B4-BE49-F238E27FC236}">
                  <a16:creationId xmlns:a16="http://schemas.microsoft.com/office/drawing/2014/main" id="{7AD80E64-61DC-4EEA-AE57-1303E257C9F5}"/>
                </a:ext>
              </a:extLst>
            </p:cNvPr>
            <p:cNvSpPr/>
            <p:nvPr/>
          </p:nvSpPr>
          <p:spPr>
            <a:xfrm>
              <a:off x="7389301" y="1394909"/>
              <a:ext cx="2286000" cy="394280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12139-704B-4D6A-A0F6-57E34F9B339F}"/>
                </a:ext>
              </a:extLst>
            </p:cNvPr>
            <p:cNvSpPr/>
            <p:nvPr/>
          </p:nvSpPr>
          <p:spPr>
            <a:xfrm>
              <a:off x="7341651" y="1611860"/>
              <a:ext cx="24375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Leading Pharmaceutical Company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D4FF83-DA49-4961-9483-AC255D7130DE}"/>
                </a:ext>
              </a:extLst>
            </p:cNvPr>
            <p:cNvSpPr/>
            <p:nvPr/>
          </p:nvSpPr>
          <p:spPr>
            <a:xfrm>
              <a:off x="7389301" y="3110963"/>
              <a:ext cx="2342272" cy="2277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Developed a comprehensive view of contracts by automatically extracting &amp; highlighting key provisions that are important to business using ML and NLP</a:t>
              </a:r>
            </a:p>
            <a:p>
              <a:pPr lvl="0"/>
              <a:endPara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Automated solution for entity extraction has helped in reducing the time &amp; cost by ~90%</a:t>
              </a:r>
            </a:p>
            <a:p>
              <a:pPr lvl="0"/>
              <a:endPara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DF4192-80F0-4584-B5BE-43B0D8E46460}"/>
              </a:ext>
            </a:extLst>
          </p:cNvPr>
          <p:cNvGrpSpPr/>
          <p:nvPr/>
        </p:nvGrpSpPr>
        <p:grpSpPr>
          <a:xfrm>
            <a:off x="8671827" y="1205974"/>
            <a:ext cx="2286000" cy="3942802"/>
            <a:chOff x="2295440" y="1394909"/>
            <a:chExt cx="2286000" cy="3942802"/>
          </a:xfrm>
        </p:grpSpPr>
        <p:sp>
          <p:nvSpPr>
            <p:cNvPr id="35" name="Rectangle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2684F356-9D45-44E4-8D17-244F97F509C7}"/>
                </a:ext>
              </a:extLst>
            </p:cNvPr>
            <p:cNvSpPr/>
            <p:nvPr/>
          </p:nvSpPr>
          <p:spPr>
            <a:xfrm>
              <a:off x="2295440" y="1394909"/>
              <a:ext cx="2286000" cy="394280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35E8D6-AAF7-4F63-9BC9-FF77A1A840F3}"/>
                </a:ext>
              </a:extLst>
            </p:cNvPr>
            <p:cNvSpPr/>
            <p:nvPr/>
          </p:nvSpPr>
          <p:spPr>
            <a:xfrm>
              <a:off x="2399361" y="1595609"/>
              <a:ext cx="195956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Leading Fashion </a:t>
              </a:r>
            </a:p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E-Commerce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D941C28-CA48-4AD8-A882-E6D4F010CD7B}"/>
              </a:ext>
            </a:extLst>
          </p:cNvPr>
          <p:cNvSpPr/>
          <p:nvPr/>
        </p:nvSpPr>
        <p:spPr>
          <a:xfrm>
            <a:off x="3589103" y="2916096"/>
            <a:ext cx="2342272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business has set a target to complete 95% of service requests they receive within five days of creation with an aim to improve efficiency and profitability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 of service request resolved in 5 days. NPS improved by 400 bps. Market share up to 26.5% from 25%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s://static.thenounproject.com/png/870872-200.png">
            <a:extLst>
              <a:ext uri="{FF2B5EF4-FFF2-40B4-BE49-F238E27FC236}">
                <a16:creationId xmlns:a16="http://schemas.microsoft.com/office/drawing/2014/main" id="{710F6C33-BF1E-4DB2-BF17-5FD3C22BB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601" y="1985628"/>
            <a:ext cx="855413" cy="8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thenounproject.com/png/1345826-200.png">
            <a:extLst>
              <a:ext uri="{FF2B5EF4-FFF2-40B4-BE49-F238E27FC236}">
                <a16:creationId xmlns:a16="http://schemas.microsoft.com/office/drawing/2014/main" id="{F13687D8-04C1-4FEE-9B8E-347F38AAE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245" y="2098484"/>
            <a:ext cx="682666" cy="68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tatic.thenounproject.com/png/2035424-200.png">
            <a:extLst>
              <a:ext uri="{FF2B5EF4-FFF2-40B4-BE49-F238E27FC236}">
                <a16:creationId xmlns:a16="http://schemas.microsoft.com/office/drawing/2014/main" id="{7BC13270-9786-4E96-A30F-5A28121C9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313" y="1917799"/>
            <a:ext cx="946059" cy="94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tatic.thenounproject.com/png/2072605-200.png">
            <a:extLst>
              <a:ext uri="{FF2B5EF4-FFF2-40B4-BE49-F238E27FC236}">
                <a16:creationId xmlns:a16="http://schemas.microsoft.com/office/drawing/2014/main" id="{E3D8E863-2290-46B4-8976-CDA1F916B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293" y="2081449"/>
            <a:ext cx="608689" cy="60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D3819BB-8413-4D8B-9D30-555A28604E29}"/>
              </a:ext>
            </a:extLst>
          </p:cNvPr>
          <p:cNvSpPr/>
          <p:nvPr/>
        </p:nvSpPr>
        <p:spPr>
          <a:xfrm>
            <a:off x="1076230" y="2925617"/>
            <a:ext cx="2266132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 of Excellence (CoE) partner to the world’s leading snacks &amp; beverages company</a:t>
            </a:r>
          </a:p>
          <a:p>
            <a:pPr lvl="0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Partnered with supply chain stakeholders on the key projects such as Inventory diagnostics, manufacturing stops etc.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08E011-C992-407F-816D-4FA414548165}"/>
              </a:ext>
            </a:extLst>
          </p:cNvPr>
          <p:cNvSpPr/>
          <p:nvPr/>
        </p:nvSpPr>
        <p:spPr>
          <a:xfrm>
            <a:off x="8685609" y="2931378"/>
            <a:ext cx="2342272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wanted to monitor key metrics in a reliable, consistent and accurate manner for the following functional areas: </a:t>
            </a:r>
          </a:p>
          <a:p>
            <a:pPr lvl="0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Experience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Experience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02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37876" y="2319337"/>
            <a:ext cx="7436118" cy="914400"/>
          </a:xfrm>
        </p:spPr>
        <p:txBody>
          <a:bodyPr/>
          <a:lstStyle/>
          <a:p>
            <a:r>
              <a:rPr lang="en-IN" dirty="0"/>
              <a:t>Leading Snacks &amp; Beverages Company</a:t>
            </a:r>
          </a:p>
        </p:txBody>
      </p:sp>
    </p:spTree>
    <p:extLst>
      <p:ext uri="{BB962C8B-B14F-4D97-AF65-F5344CB8AC3E}">
        <p14:creationId xmlns:p14="http://schemas.microsoft.com/office/powerpoint/2010/main" val="81520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LatentView – Trusted Analytics Partner for Beverages Company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3391679" y="3036400"/>
            <a:ext cx="2144487" cy="457200"/>
            <a:chOff x="2959129" y="4034508"/>
            <a:chExt cx="2144487" cy="45720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29" y="4034508"/>
              <a:ext cx="457200" cy="4572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609666" y="4124608"/>
              <a:ext cx="14939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Warehouse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202156" y="3036400"/>
            <a:ext cx="2115389" cy="457200"/>
            <a:chOff x="5841207" y="4034507"/>
            <a:chExt cx="2115389" cy="45720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207" y="4034507"/>
              <a:ext cx="457200" cy="45720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462646" y="4124607"/>
              <a:ext cx="14939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Distribution Centre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728897" y="3032889"/>
            <a:ext cx="2045890" cy="457200"/>
            <a:chOff x="9201164" y="4076711"/>
            <a:chExt cx="2045890" cy="457200"/>
          </a:xfrm>
        </p:grpSpPr>
        <p:sp>
          <p:nvSpPr>
            <p:cNvPr id="42" name="TextBox 41"/>
            <p:cNvSpPr txBox="1"/>
            <p:nvPr/>
          </p:nvSpPr>
          <p:spPr>
            <a:xfrm>
              <a:off x="9753104" y="4215304"/>
              <a:ext cx="14939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Retail Stores</a:t>
              </a:r>
            </a:p>
          </p:txBody>
        </p:sp>
        <p:grpSp>
          <p:nvGrpSpPr>
            <p:cNvPr id="43" name="Group 42"/>
            <p:cNvGrpSpPr>
              <a:grpSpLocks/>
            </p:cNvGrpSpPr>
            <p:nvPr/>
          </p:nvGrpSpPr>
          <p:grpSpPr>
            <a:xfrm>
              <a:off x="9201164" y="4076711"/>
              <a:ext cx="457200" cy="457200"/>
              <a:chOff x="4521359" y="2159159"/>
              <a:chExt cx="978645" cy="71426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159" y="2159159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2804" y="2415989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359" y="2416221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7" name="Group 46"/>
          <p:cNvGrpSpPr/>
          <p:nvPr/>
        </p:nvGrpSpPr>
        <p:grpSpPr>
          <a:xfrm>
            <a:off x="193863" y="4389019"/>
            <a:ext cx="1976693" cy="1675847"/>
            <a:chOff x="218440" y="4662553"/>
            <a:chExt cx="1976693" cy="1675847"/>
          </a:xfrm>
        </p:grpSpPr>
        <p:grpSp>
          <p:nvGrpSpPr>
            <p:cNvPr id="48" name="Group 47"/>
            <p:cNvGrpSpPr/>
            <p:nvPr/>
          </p:nvGrpSpPr>
          <p:grpSpPr>
            <a:xfrm>
              <a:off x="476591" y="4662553"/>
              <a:ext cx="1718542" cy="461665"/>
              <a:chOff x="599655" y="4533762"/>
              <a:chExt cx="1718542" cy="461665"/>
            </a:xfrm>
          </p:grpSpPr>
          <p:sp>
            <p:nvSpPr>
              <p:cNvPr id="55" name="Parallelogram 54"/>
              <p:cNvSpPr/>
              <p:nvPr/>
            </p:nvSpPr>
            <p:spPr>
              <a:xfrm>
                <a:off x="599655" y="4533762"/>
                <a:ext cx="1718542" cy="461665"/>
              </a:xfrm>
              <a:prstGeom prst="parallelogram">
                <a:avLst/>
              </a:prstGeom>
              <a:solidFill>
                <a:srgbClr val="395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34023" y="4533762"/>
                <a:ext cx="1435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Manufacturing Stops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60107" y="5271872"/>
              <a:ext cx="1718542" cy="461665"/>
              <a:chOff x="599655" y="4533762"/>
              <a:chExt cx="1718542" cy="461665"/>
            </a:xfrm>
          </p:grpSpPr>
          <p:sp>
            <p:nvSpPr>
              <p:cNvPr id="53" name="Parallelogram 52"/>
              <p:cNvSpPr/>
              <p:nvPr/>
            </p:nvSpPr>
            <p:spPr>
              <a:xfrm>
                <a:off x="599655" y="4533762"/>
                <a:ext cx="1718542" cy="461665"/>
              </a:xfrm>
              <a:prstGeom prst="parallelogram">
                <a:avLst/>
              </a:prstGeom>
              <a:solidFill>
                <a:srgbClr val="395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708982" y="4533762"/>
                <a:ext cx="1435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Film Waste</a:t>
                </a:r>
              </a:p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Analysis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18440" y="5876735"/>
              <a:ext cx="1718542" cy="461665"/>
              <a:chOff x="599655" y="4533762"/>
              <a:chExt cx="1718542" cy="461665"/>
            </a:xfrm>
          </p:grpSpPr>
          <p:sp>
            <p:nvSpPr>
              <p:cNvPr id="51" name="Parallelogram 50"/>
              <p:cNvSpPr/>
              <p:nvPr/>
            </p:nvSpPr>
            <p:spPr>
              <a:xfrm>
                <a:off x="599655" y="4533762"/>
                <a:ext cx="1718542" cy="461665"/>
              </a:xfrm>
              <a:prstGeom prst="parallelogram">
                <a:avLst/>
              </a:prstGeom>
              <a:solidFill>
                <a:srgbClr val="395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08982" y="4533762"/>
                <a:ext cx="1435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Carton Box Exploration</a:t>
                </a: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481201" y="3921458"/>
            <a:ext cx="2054965" cy="457200"/>
            <a:chOff x="3505778" y="3773352"/>
            <a:chExt cx="2054965" cy="457200"/>
          </a:xfrm>
        </p:grpSpPr>
        <p:sp>
          <p:nvSpPr>
            <p:cNvPr id="58" name="TextBox 57"/>
            <p:cNvSpPr txBox="1"/>
            <p:nvPr/>
          </p:nvSpPr>
          <p:spPr>
            <a:xfrm>
              <a:off x="4066793" y="3876709"/>
              <a:ext cx="1493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Vend Customers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778" y="3773352"/>
              <a:ext cx="457200" cy="45720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3027854" y="4389019"/>
            <a:ext cx="2082367" cy="1675847"/>
            <a:chOff x="3052431" y="4662553"/>
            <a:chExt cx="2082367" cy="1675847"/>
          </a:xfrm>
        </p:grpSpPr>
        <p:grpSp>
          <p:nvGrpSpPr>
            <p:cNvPr id="61" name="Group 60"/>
            <p:cNvGrpSpPr/>
            <p:nvPr/>
          </p:nvGrpSpPr>
          <p:grpSpPr>
            <a:xfrm>
              <a:off x="3416256" y="4662553"/>
              <a:ext cx="1718542" cy="461665"/>
              <a:chOff x="599655" y="4533762"/>
              <a:chExt cx="1718542" cy="461665"/>
            </a:xfrm>
          </p:grpSpPr>
          <p:sp>
            <p:nvSpPr>
              <p:cNvPr id="68" name="Parallelogram 67"/>
              <p:cNvSpPr/>
              <p:nvPr/>
            </p:nvSpPr>
            <p:spPr>
              <a:xfrm>
                <a:off x="599655" y="4533762"/>
                <a:ext cx="1718542" cy="461665"/>
              </a:xfrm>
              <a:prstGeom prst="parallelogram">
                <a:avLst/>
              </a:prstGeom>
              <a:solidFill>
                <a:srgbClr val="395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08982" y="4533762"/>
                <a:ext cx="1435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Source Based Fill</a:t>
                </a:r>
              </a:p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Rate Analysis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3242248" y="5271871"/>
              <a:ext cx="1718542" cy="461665"/>
              <a:chOff x="599655" y="4533762"/>
              <a:chExt cx="1718542" cy="461665"/>
            </a:xfrm>
          </p:grpSpPr>
          <p:sp>
            <p:nvSpPr>
              <p:cNvPr id="66" name="Parallelogram 65"/>
              <p:cNvSpPr/>
              <p:nvPr/>
            </p:nvSpPr>
            <p:spPr>
              <a:xfrm>
                <a:off x="599655" y="4533762"/>
                <a:ext cx="1718542" cy="461665"/>
              </a:xfrm>
              <a:prstGeom prst="parallelogram">
                <a:avLst/>
              </a:prstGeom>
              <a:solidFill>
                <a:srgbClr val="395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08982" y="4533762"/>
                <a:ext cx="15287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Away from Home – Fill Rate Deep Dive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052431" y="5876735"/>
              <a:ext cx="1718542" cy="461665"/>
              <a:chOff x="599655" y="4533762"/>
              <a:chExt cx="1718542" cy="461665"/>
            </a:xfrm>
          </p:grpSpPr>
          <p:sp>
            <p:nvSpPr>
              <p:cNvPr id="64" name="Parallelogram 63"/>
              <p:cNvSpPr/>
              <p:nvPr/>
            </p:nvSpPr>
            <p:spPr>
              <a:xfrm>
                <a:off x="599655" y="4533762"/>
                <a:ext cx="1718542" cy="461665"/>
              </a:xfrm>
              <a:prstGeom prst="parallelogram">
                <a:avLst/>
              </a:prstGeom>
              <a:solidFill>
                <a:srgbClr val="395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708982" y="4533762"/>
                <a:ext cx="1435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Plant Cut Fill Rate Investigation</a:t>
                </a:r>
              </a:p>
            </p:txBody>
          </p:sp>
        </p:grpSp>
      </p:grpSp>
      <p:cxnSp>
        <p:nvCxnSpPr>
          <p:cNvPr id="70" name="Straight Arrow Connector 69"/>
          <p:cNvCxnSpPr/>
          <p:nvPr/>
        </p:nvCxnSpPr>
        <p:spPr>
          <a:xfrm>
            <a:off x="1738397" y="1710666"/>
            <a:ext cx="0" cy="1280160"/>
          </a:xfrm>
          <a:prstGeom prst="straightConnector1">
            <a:avLst/>
          </a:prstGeom>
          <a:ln w="19050">
            <a:solidFill>
              <a:srgbClr val="981BE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534850" y="3264998"/>
            <a:ext cx="1005840" cy="1"/>
          </a:xfrm>
          <a:prstGeom prst="straightConnector1">
            <a:avLst/>
          </a:prstGeom>
          <a:ln w="28575">
            <a:solidFill>
              <a:srgbClr val="EB5B9C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71606" y="3264998"/>
            <a:ext cx="1005840" cy="1"/>
          </a:xfrm>
          <a:prstGeom prst="straightConnector1">
            <a:avLst/>
          </a:prstGeom>
          <a:ln w="28575">
            <a:solidFill>
              <a:srgbClr val="EB5B9C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5400000">
            <a:off x="4309487" y="3723539"/>
            <a:ext cx="640080" cy="1"/>
          </a:xfrm>
          <a:prstGeom prst="straightConnector1">
            <a:avLst/>
          </a:prstGeom>
          <a:ln w="28575">
            <a:solidFill>
              <a:srgbClr val="EB5B9C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871288" y="1004538"/>
            <a:ext cx="2082233" cy="506787"/>
            <a:chOff x="894899" y="1139692"/>
            <a:chExt cx="2082233" cy="506787"/>
          </a:xfrm>
        </p:grpSpPr>
        <p:pic>
          <p:nvPicPr>
            <p:cNvPr id="75" name="Picture 74"/>
            <p:cNvPicPr>
              <a:picLocks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899" y="1139692"/>
              <a:ext cx="457200" cy="457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483182" y="1230981"/>
              <a:ext cx="149395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Daily Production Plan Team</a:t>
              </a:r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 rot="5400000">
            <a:off x="4302745" y="2835019"/>
            <a:ext cx="640080" cy="1"/>
          </a:xfrm>
          <a:prstGeom prst="straightConnector1">
            <a:avLst/>
          </a:prstGeom>
          <a:ln w="28575">
            <a:solidFill>
              <a:srgbClr val="EB5B9C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10573125" y="2580200"/>
            <a:ext cx="1554480" cy="461665"/>
            <a:chOff x="599655" y="4533762"/>
            <a:chExt cx="1718542" cy="461665"/>
          </a:xfrm>
        </p:grpSpPr>
        <p:sp>
          <p:nvSpPr>
            <p:cNvPr id="79" name="Parallelogram 78"/>
            <p:cNvSpPr/>
            <p:nvPr/>
          </p:nvSpPr>
          <p:spPr>
            <a:xfrm>
              <a:off x="599655" y="4533762"/>
              <a:ext cx="1718542" cy="461665"/>
            </a:xfrm>
            <a:prstGeom prst="parallelogram">
              <a:avLst/>
            </a:prstGeom>
            <a:solidFill>
              <a:srgbClr val="395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08982" y="4533762"/>
              <a:ext cx="1435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SKU Analysis &amp; prioritization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8184390" y="2047537"/>
            <a:ext cx="1718542" cy="461665"/>
            <a:chOff x="599655" y="4533762"/>
            <a:chExt cx="1718542" cy="461665"/>
          </a:xfrm>
        </p:grpSpPr>
        <p:sp>
          <p:nvSpPr>
            <p:cNvPr id="82" name="Parallelogram 81"/>
            <p:cNvSpPr/>
            <p:nvPr/>
          </p:nvSpPr>
          <p:spPr>
            <a:xfrm>
              <a:off x="599655" y="4533762"/>
              <a:ext cx="1718542" cy="461665"/>
            </a:xfrm>
            <a:prstGeom prst="parallelogram">
              <a:avLst/>
            </a:prstGeom>
            <a:solidFill>
              <a:srgbClr val="395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08982" y="4561058"/>
              <a:ext cx="14352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Safety Stock Optimization</a:t>
              </a:r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 rot="5400000">
            <a:off x="7580621" y="61695"/>
            <a:ext cx="0" cy="2468880"/>
          </a:xfrm>
          <a:prstGeom prst="straightConnector1">
            <a:avLst/>
          </a:prstGeom>
          <a:ln w="19050">
            <a:solidFill>
              <a:srgbClr val="981BE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7406613" y="2465766"/>
            <a:ext cx="0" cy="731520"/>
          </a:xfrm>
          <a:prstGeom prst="straightConnector1">
            <a:avLst/>
          </a:prstGeom>
          <a:ln w="19050">
            <a:solidFill>
              <a:srgbClr val="981BE5"/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10531241" y="1756386"/>
            <a:ext cx="0" cy="1188720"/>
          </a:xfrm>
          <a:prstGeom prst="straightConnector1">
            <a:avLst/>
          </a:prstGeom>
          <a:ln w="19050">
            <a:solidFill>
              <a:srgbClr val="981BE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rot="5400000">
            <a:off x="3391679" y="903927"/>
            <a:ext cx="0" cy="822960"/>
          </a:xfrm>
          <a:prstGeom prst="straightConnector1">
            <a:avLst/>
          </a:prstGeom>
          <a:ln w="19050">
            <a:solidFill>
              <a:srgbClr val="981BE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77198" y="6294186"/>
            <a:ext cx="2086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*-Inventory Related Metric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021119" y="6328201"/>
            <a:ext cx="182880" cy="182880"/>
          </a:xfrm>
          <a:prstGeom prst="rect">
            <a:avLst/>
          </a:prstGeom>
          <a:solidFill>
            <a:srgbClr val="395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hlinkClick r:id="rId7" action="ppaction://hlinksldjump"/>
          </p:cNvPr>
          <p:cNvSpPr txBox="1"/>
          <p:nvPr/>
        </p:nvSpPr>
        <p:spPr>
          <a:xfrm>
            <a:off x="4263215" y="6287999"/>
            <a:ext cx="2086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Completed Projects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903846" y="6287999"/>
            <a:ext cx="1592685" cy="230832"/>
            <a:chOff x="6653700" y="6559827"/>
            <a:chExt cx="1592685" cy="230832"/>
          </a:xfrm>
        </p:grpSpPr>
        <p:cxnSp>
          <p:nvCxnSpPr>
            <p:cNvPr id="92" name="Straight Arrow Connector 91"/>
            <p:cNvCxnSpPr/>
            <p:nvPr/>
          </p:nvCxnSpPr>
          <p:spPr>
            <a:xfrm>
              <a:off x="6653700" y="6675243"/>
              <a:ext cx="548640" cy="1"/>
            </a:xfrm>
            <a:prstGeom prst="straightConnector1">
              <a:avLst/>
            </a:prstGeom>
            <a:ln w="28575">
              <a:solidFill>
                <a:srgbClr val="EB5B9C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306296" y="6559827"/>
              <a:ext cx="9400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Product Flow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735632" y="6304225"/>
            <a:ext cx="1819928" cy="230832"/>
            <a:chOff x="6653700" y="6559827"/>
            <a:chExt cx="1819928" cy="230832"/>
          </a:xfrm>
        </p:grpSpPr>
        <p:cxnSp>
          <p:nvCxnSpPr>
            <p:cNvPr id="95" name="Straight Arrow Connector 94"/>
            <p:cNvCxnSpPr/>
            <p:nvPr/>
          </p:nvCxnSpPr>
          <p:spPr>
            <a:xfrm>
              <a:off x="6653700" y="6675243"/>
              <a:ext cx="548640" cy="1"/>
            </a:xfrm>
            <a:prstGeom prst="straightConnector1">
              <a:avLst/>
            </a:prstGeom>
            <a:ln w="19050">
              <a:solidFill>
                <a:srgbClr val="981BE5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7306296" y="6559827"/>
              <a:ext cx="11673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Information Flow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430370" y="2048041"/>
            <a:ext cx="2144487" cy="457200"/>
            <a:chOff x="2959129" y="4034508"/>
            <a:chExt cx="2144487" cy="457200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29" y="4034508"/>
              <a:ext cx="457200" cy="457200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3609666" y="4124608"/>
              <a:ext cx="14939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Warehouse2</a:t>
              </a:r>
            </a:p>
          </p:txBody>
        </p:sp>
      </p:grpSp>
      <p:cxnSp>
        <p:nvCxnSpPr>
          <p:cNvPr id="100" name="Straight Arrow Connector 99"/>
          <p:cNvCxnSpPr/>
          <p:nvPr/>
        </p:nvCxnSpPr>
        <p:spPr>
          <a:xfrm>
            <a:off x="946463" y="3816303"/>
            <a:ext cx="10241280" cy="0"/>
          </a:xfrm>
          <a:prstGeom prst="straightConnector1">
            <a:avLst/>
          </a:prstGeom>
          <a:ln w="19050">
            <a:solidFill>
              <a:srgbClr val="981BE5"/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9312090" y="1094374"/>
            <a:ext cx="2301361" cy="457200"/>
            <a:chOff x="9336667" y="1470940"/>
            <a:chExt cx="2301361" cy="457200"/>
          </a:xfrm>
        </p:grpSpPr>
        <p:sp>
          <p:nvSpPr>
            <p:cNvPr id="102" name="TextBox 101"/>
            <p:cNvSpPr txBox="1"/>
            <p:nvPr/>
          </p:nvSpPr>
          <p:spPr>
            <a:xfrm>
              <a:off x="9860270" y="1553474"/>
              <a:ext cx="17777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Demand Planning Team</a:t>
              </a:r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667" y="1470940"/>
              <a:ext cx="457200" cy="457200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3997122" y="1033845"/>
            <a:ext cx="2172813" cy="471562"/>
            <a:chOff x="4021699" y="1410411"/>
            <a:chExt cx="2172813" cy="471562"/>
          </a:xfrm>
        </p:grpSpPr>
        <p:sp>
          <p:nvSpPr>
            <p:cNvPr id="105" name="TextBox 104"/>
            <p:cNvSpPr txBox="1"/>
            <p:nvPr/>
          </p:nvSpPr>
          <p:spPr>
            <a:xfrm>
              <a:off x="4541419" y="1466475"/>
              <a:ext cx="16530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Demand Resource Planning (DRP team)</a:t>
              </a: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699" y="1410411"/>
              <a:ext cx="457200" cy="457200"/>
            </a:xfrm>
            <a:prstGeom prst="rect">
              <a:avLst/>
            </a:prstGeom>
          </p:spPr>
        </p:pic>
      </p:grpSp>
      <p:grpSp>
        <p:nvGrpSpPr>
          <p:cNvPr id="107" name="Group 106"/>
          <p:cNvGrpSpPr/>
          <p:nvPr/>
        </p:nvGrpSpPr>
        <p:grpSpPr>
          <a:xfrm>
            <a:off x="6193642" y="1999365"/>
            <a:ext cx="2283824" cy="469710"/>
            <a:chOff x="6218219" y="2272899"/>
            <a:chExt cx="2283824" cy="469710"/>
          </a:xfrm>
        </p:grpSpPr>
        <p:sp>
          <p:nvSpPr>
            <p:cNvPr id="108" name="TextBox 107"/>
            <p:cNvSpPr txBox="1"/>
            <p:nvPr/>
          </p:nvSpPr>
          <p:spPr>
            <a:xfrm>
              <a:off x="6848950" y="2272899"/>
              <a:ext cx="16530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Inventory Planning Team ( IVP Team)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219" y="2285409"/>
              <a:ext cx="457200" cy="457200"/>
            </a:xfrm>
            <a:prstGeom prst="rect">
              <a:avLst/>
            </a:prstGeom>
          </p:spPr>
        </p:pic>
      </p:grpSp>
      <p:cxnSp>
        <p:nvCxnSpPr>
          <p:cNvPr id="110" name="Straight Arrow Connector 109"/>
          <p:cNvCxnSpPr/>
          <p:nvPr/>
        </p:nvCxnSpPr>
        <p:spPr>
          <a:xfrm>
            <a:off x="2170555" y="3264998"/>
            <a:ext cx="1005840" cy="1"/>
          </a:xfrm>
          <a:prstGeom prst="straightConnector1">
            <a:avLst/>
          </a:prstGeom>
          <a:ln w="28575">
            <a:solidFill>
              <a:srgbClr val="EB5B9C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790065" y="3036400"/>
            <a:ext cx="2105894" cy="734018"/>
            <a:chOff x="814642" y="3309934"/>
            <a:chExt cx="2105894" cy="734018"/>
          </a:xfrm>
        </p:grpSpPr>
        <p:grpSp>
          <p:nvGrpSpPr>
            <p:cNvPr id="112" name="Group 111"/>
            <p:cNvGrpSpPr/>
            <p:nvPr/>
          </p:nvGrpSpPr>
          <p:grpSpPr>
            <a:xfrm>
              <a:off x="814642" y="3309934"/>
              <a:ext cx="2105894" cy="457200"/>
              <a:chOff x="814642" y="4034508"/>
              <a:chExt cx="2105894" cy="45720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642" y="4034508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426586" y="4124608"/>
                <a:ext cx="14939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Plant</a:t>
                </a:r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925170" y="3813120"/>
              <a:ext cx="15774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Gisha" panose="020B0502040204020203" pitchFamily="34" charset="-79"/>
                  <a:cs typeface="Gisha" panose="020B0502040204020203" pitchFamily="34" charset="-79"/>
                </a:rPr>
                <a:t>32 Plants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 rot="16200000">
            <a:off x="710484" y="2185763"/>
            <a:ext cx="157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sha" panose="020B0502040204020203" pitchFamily="34" charset="-79"/>
                <a:cs typeface="Gisha" panose="020B0502040204020203" pitchFamily="34" charset="-79"/>
              </a:rPr>
              <a:t>Quantity to be produced @shift level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650842" y="3422264"/>
            <a:ext cx="157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sha" panose="020B0502040204020203" pitchFamily="34" charset="-79"/>
                <a:cs typeface="Gisha" panose="020B0502040204020203" pitchFamily="34" charset="-79"/>
              </a:rPr>
              <a:t>132 DCs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012346" y="3644890"/>
            <a:ext cx="157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sha" panose="020B0502040204020203" pitchFamily="34" charset="-79"/>
                <a:cs typeface="Gisha" panose="020B0502040204020203" pitchFamily="34" charset="-79"/>
              </a:rPr>
              <a:t>Service Metric Team planning the service level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0419019" y="2168003"/>
            <a:ext cx="157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sha" panose="020B0502040204020203" pitchFamily="34" charset="-79"/>
                <a:cs typeface="Gisha" panose="020B0502040204020203" pitchFamily="34" charset="-79"/>
              </a:rPr>
              <a:t>RSR giving signals to DP team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561384" y="935023"/>
            <a:ext cx="157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sha" panose="020B0502040204020203" pitchFamily="34" charset="-79"/>
                <a:cs typeface="Gisha" panose="020B0502040204020203" pitchFamily="34" charset="-79"/>
              </a:rPr>
              <a:t>Final Demand numbers for production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5247587" y="1746937"/>
            <a:ext cx="805597" cy="613239"/>
            <a:chOff x="5284337" y="1965369"/>
            <a:chExt cx="805597" cy="613239"/>
          </a:xfrm>
        </p:grpSpPr>
        <p:cxnSp>
          <p:nvCxnSpPr>
            <p:cNvPr id="122" name="Straight Arrow Connector 121"/>
            <p:cNvCxnSpPr/>
            <p:nvPr/>
          </p:nvCxnSpPr>
          <p:spPr>
            <a:xfrm flipH="1" flipV="1">
              <a:off x="5284337" y="1965369"/>
              <a:ext cx="3280" cy="609618"/>
            </a:xfrm>
            <a:prstGeom prst="straightConnector1">
              <a:avLst/>
            </a:prstGeom>
            <a:ln w="19050">
              <a:solidFill>
                <a:srgbClr val="981BE5"/>
              </a:solidFill>
              <a:prstDash val="lg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5284337" y="2578608"/>
              <a:ext cx="805597" cy="0"/>
            </a:xfrm>
            <a:prstGeom prst="line">
              <a:avLst/>
            </a:prstGeom>
            <a:ln w="19050">
              <a:solidFill>
                <a:srgbClr val="981BE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/>
          <p:cNvSpPr txBox="1"/>
          <p:nvPr/>
        </p:nvSpPr>
        <p:spPr>
          <a:xfrm>
            <a:off x="4927969" y="1889738"/>
            <a:ext cx="157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isha" panose="020B0502040204020203" pitchFamily="34" charset="-79"/>
                <a:cs typeface="Gisha" panose="020B0502040204020203" pitchFamily="34" charset="-79"/>
              </a:rPr>
              <a:t>Safety Stock </a:t>
            </a:r>
          </a:p>
          <a:p>
            <a:pPr algn="ctr"/>
            <a:r>
              <a:rPr lang="en-US" sz="900" dirty="0">
                <a:latin typeface="Gisha" panose="020B0502040204020203" pitchFamily="34" charset="-79"/>
                <a:cs typeface="Gisha" panose="020B0502040204020203" pitchFamily="34" charset="-79"/>
              </a:rPr>
              <a:t>numbers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190440" y="1540542"/>
            <a:ext cx="2114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rgbClr val="7030A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(Centralized Team)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9474094" y="1455511"/>
            <a:ext cx="2114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rgbClr val="7030A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(Centralized Team)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81665" y="1440675"/>
            <a:ext cx="2114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rgbClr val="7030A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(@ Each Plant)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9856711" y="658856"/>
            <a:ext cx="1718542" cy="461665"/>
            <a:chOff x="599655" y="4533762"/>
            <a:chExt cx="1718542" cy="461665"/>
          </a:xfrm>
        </p:grpSpPr>
        <p:sp>
          <p:nvSpPr>
            <p:cNvPr id="129" name="Parallelogram 128"/>
            <p:cNvSpPr/>
            <p:nvPr/>
          </p:nvSpPr>
          <p:spPr>
            <a:xfrm>
              <a:off x="599655" y="4533762"/>
              <a:ext cx="1718542" cy="461665"/>
            </a:xfrm>
            <a:prstGeom prst="parallelogram">
              <a:avLst/>
            </a:prstGeom>
            <a:solidFill>
              <a:srgbClr val="395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08982" y="4533762"/>
              <a:ext cx="1435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Demand Planning Disaggregation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9732527-DE96-4397-8342-4EB9EAA69C5F}"/>
              </a:ext>
            </a:extLst>
          </p:cNvPr>
          <p:cNvGrpSpPr/>
          <p:nvPr/>
        </p:nvGrpSpPr>
        <p:grpSpPr>
          <a:xfrm>
            <a:off x="5411088" y="4389018"/>
            <a:ext cx="4063006" cy="1675848"/>
            <a:chOff x="5475483" y="4607961"/>
            <a:chExt cx="4063006" cy="1675848"/>
          </a:xfrm>
        </p:grpSpPr>
        <p:grpSp>
          <p:nvGrpSpPr>
            <p:cNvPr id="132" name="Group 131"/>
            <p:cNvGrpSpPr/>
            <p:nvPr/>
          </p:nvGrpSpPr>
          <p:grpSpPr>
            <a:xfrm>
              <a:off x="5894133" y="4607961"/>
              <a:ext cx="1750883" cy="461665"/>
              <a:chOff x="567314" y="4533762"/>
              <a:chExt cx="1750883" cy="461665"/>
            </a:xfrm>
          </p:grpSpPr>
          <p:sp>
            <p:nvSpPr>
              <p:cNvPr id="145" name="Parallelogram 144"/>
              <p:cNvSpPr/>
              <p:nvPr/>
            </p:nvSpPr>
            <p:spPr>
              <a:xfrm>
                <a:off x="599655" y="4533762"/>
                <a:ext cx="1718542" cy="461665"/>
              </a:xfrm>
              <a:prstGeom prst="parallelogram">
                <a:avLst/>
              </a:prstGeom>
              <a:solidFill>
                <a:srgbClr val="395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567314" y="4533762"/>
                <a:ext cx="16667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Automated Inventory Diagnostics</a:t>
                </a: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5756159" y="5263446"/>
              <a:ext cx="1718542" cy="464835"/>
              <a:chOff x="599655" y="4533762"/>
              <a:chExt cx="1718542" cy="464835"/>
            </a:xfrm>
          </p:grpSpPr>
          <p:sp>
            <p:nvSpPr>
              <p:cNvPr id="143" name="Parallelogram 142"/>
              <p:cNvSpPr/>
              <p:nvPr/>
            </p:nvSpPr>
            <p:spPr>
              <a:xfrm>
                <a:off x="599655" y="4533762"/>
                <a:ext cx="1718542" cy="461665"/>
              </a:xfrm>
              <a:prstGeom prst="parallelogram">
                <a:avLst/>
              </a:prstGeom>
              <a:solidFill>
                <a:srgbClr val="395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708982" y="4536932"/>
                <a:ext cx="15303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Award of Excellence Analysis</a:t>
                </a: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5475483" y="5822144"/>
              <a:ext cx="1920393" cy="461665"/>
              <a:chOff x="459418" y="4533762"/>
              <a:chExt cx="1920393" cy="461665"/>
            </a:xfrm>
          </p:grpSpPr>
          <p:sp>
            <p:nvSpPr>
              <p:cNvPr id="141" name="Parallelogram 140"/>
              <p:cNvSpPr/>
              <p:nvPr/>
            </p:nvSpPr>
            <p:spPr>
              <a:xfrm>
                <a:off x="538041" y="4533762"/>
                <a:ext cx="1841770" cy="461665"/>
              </a:xfrm>
              <a:prstGeom prst="parallelogram">
                <a:avLst/>
              </a:prstGeom>
              <a:solidFill>
                <a:srgbClr val="395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459418" y="4533762"/>
                <a:ext cx="19199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Days On Hand Calculation Optimization*</a:t>
                </a: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984009" y="4614821"/>
              <a:ext cx="1554480" cy="461665"/>
              <a:chOff x="599655" y="4533762"/>
              <a:chExt cx="1718542" cy="461665"/>
            </a:xfrm>
          </p:grpSpPr>
          <p:sp>
            <p:nvSpPr>
              <p:cNvPr id="139" name="Parallelogram 138"/>
              <p:cNvSpPr/>
              <p:nvPr/>
            </p:nvSpPr>
            <p:spPr>
              <a:xfrm>
                <a:off x="599655" y="4533762"/>
                <a:ext cx="1718542" cy="461665"/>
              </a:xfrm>
              <a:prstGeom prst="parallelogram">
                <a:avLst/>
              </a:prstGeom>
              <a:solidFill>
                <a:srgbClr val="395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623388" y="4533762"/>
                <a:ext cx="16063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Warehouse Capacity Analysis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E207600-97B1-40E2-A7D6-57BC1338A81D}"/>
                </a:ext>
              </a:extLst>
            </p:cNvPr>
            <p:cNvGrpSpPr/>
            <p:nvPr/>
          </p:nvGrpSpPr>
          <p:grpSpPr>
            <a:xfrm>
              <a:off x="7739974" y="5263445"/>
              <a:ext cx="1718542" cy="461665"/>
              <a:chOff x="599655" y="4533762"/>
              <a:chExt cx="1718542" cy="461665"/>
            </a:xfrm>
          </p:grpSpPr>
          <p:sp>
            <p:nvSpPr>
              <p:cNvPr id="137" name="Parallelogram 136">
                <a:extLst>
                  <a:ext uri="{FF2B5EF4-FFF2-40B4-BE49-F238E27FC236}">
                    <a16:creationId xmlns:a16="http://schemas.microsoft.com/office/drawing/2014/main" id="{064204C2-EF69-4AD4-9217-B68931D641B9}"/>
                  </a:ext>
                </a:extLst>
              </p:cNvPr>
              <p:cNvSpPr/>
              <p:nvPr/>
            </p:nvSpPr>
            <p:spPr>
              <a:xfrm>
                <a:off x="599655" y="4533762"/>
                <a:ext cx="1718542" cy="461665"/>
              </a:xfrm>
              <a:prstGeom prst="parallelogram">
                <a:avLst/>
              </a:prstGeom>
              <a:solidFill>
                <a:srgbClr val="395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E7B4FCB-3FAD-4147-B4E3-325E40919A05}"/>
                  </a:ext>
                </a:extLst>
              </p:cNvPr>
              <p:cNvSpPr txBox="1"/>
              <p:nvPr/>
            </p:nvSpPr>
            <p:spPr>
              <a:xfrm>
                <a:off x="708982" y="4533762"/>
                <a:ext cx="15303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Fill Rate Execution Deep Dive Analysis</a:t>
                </a:r>
              </a:p>
            </p:txBody>
          </p:sp>
        </p:grpSp>
      </p:grpSp>
      <p:pic>
        <p:nvPicPr>
          <p:cNvPr id="147" name="Picture 146">
            <a:hlinkClick r:id="rId12" action="ppaction://hlinksldjump"/>
            <a:extLst>
              <a:ext uri="{FF2B5EF4-FFF2-40B4-BE49-F238E27FC236}">
                <a16:creationId xmlns:a16="http://schemas.microsoft.com/office/drawing/2014/main" id="{B7A62340-9966-4737-8CD8-99B14E576B1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8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 animBg="1"/>
      <p:bldP spid="90" grpId="0"/>
      <p:bldP spid="116" grpId="0"/>
      <p:bldP spid="117" grpId="0"/>
      <p:bldP spid="118" grpId="0"/>
      <p:bldP spid="119" grpId="0"/>
      <p:bldP spid="120" grpId="0"/>
      <p:bldP spid="124" grpId="0"/>
      <p:bldP spid="125" grpId="0"/>
      <p:bldP spid="126" grpId="0"/>
      <p:bldP spid="1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Impact and Future Roadmap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5461" y="3680395"/>
            <a:ext cx="11887200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10354" y="3255947"/>
            <a:ext cx="0" cy="457200"/>
          </a:xfrm>
          <a:prstGeom prst="line">
            <a:avLst/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42584" y="2688975"/>
            <a:ext cx="24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7030A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Benchmarked Inventory metrics and streamlined the calculations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1335876" y="2233212"/>
            <a:ext cx="0" cy="1413649"/>
          </a:xfrm>
          <a:prstGeom prst="line">
            <a:avLst/>
          </a:prstGeom>
          <a:ln>
            <a:solidFill>
              <a:srgbClr val="14252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30434" y="4272599"/>
            <a:ext cx="245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14252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Continuous monitoring and enhancement of forecasting models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3330638" y="3688925"/>
            <a:ext cx="0" cy="457200"/>
          </a:xfrm>
          <a:prstGeom prst="line">
            <a:avLst/>
          </a:prstGeom>
          <a:ln>
            <a:solidFill>
              <a:srgbClr val="14252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00796" y="4224750"/>
            <a:ext cx="245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14252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Maintenance of existing Inventory metrics and scorecards 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637828" y="3255947"/>
            <a:ext cx="0" cy="457200"/>
          </a:xfrm>
          <a:prstGeom prst="line">
            <a:avLst/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17083" y="2525775"/>
            <a:ext cx="218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7030A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Optimized inventory calculations for better planning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6078036" y="3684861"/>
            <a:ext cx="0" cy="457200"/>
          </a:xfrm>
          <a:prstGeom prst="line">
            <a:avLst/>
          </a:prstGeom>
          <a:ln>
            <a:solidFill>
              <a:srgbClr val="14252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037131" y="3411050"/>
            <a:ext cx="574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2019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10377059" y="3688925"/>
            <a:ext cx="0" cy="457200"/>
          </a:xfrm>
          <a:prstGeom prst="line">
            <a:avLst/>
          </a:prstGeom>
          <a:ln>
            <a:solidFill>
              <a:srgbClr val="14252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395853" y="4224750"/>
            <a:ext cx="245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14252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Recommended work streams aligned with client’s 2019 strategic plan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 flipV="1">
            <a:off x="11476375" y="3674326"/>
            <a:ext cx="0" cy="457200"/>
          </a:xfrm>
          <a:prstGeom prst="line">
            <a:avLst/>
          </a:prstGeom>
          <a:ln>
            <a:solidFill>
              <a:srgbClr val="083C2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862582" y="4240547"/>
            <a:ext cx="1280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83C2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2019 list of</a:t>
            </a:r>
          </a:p>
          <a:p>
            <a:pPr algn="ctr"/>
            <a:r>
              <a:rPr lang="en-US" sz="1200" b="1" dirty="0">
                <a:solidFill>
                  <a:srgbClr val="083C2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initiatives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90961-BF14-43AF-B690-A182949DC27C}"/>
              </a:ext>
            </a:extLst>
          </p:cNvPr>
          <p:cNvSpPr txBox="1"/>
          <p:nvPr/>
        </p:nvSpPr>
        <p:spPr>
          <a:xfrm>
            <a:off x="4155360" y="3407513"/>
            <a:ext cx="574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8519EE-1D49-4E31-B45E-DEE91C36DEC5}"/>
              </a:ext>
            </a:extLst>
          </p:cNvPr>
          <p:cNvSpPr txBox="1"/>
          <p:nvPr/>
        </p:nvSpPr>
        <p:spPr>
          <a:xfrm>
            <a:off x="248688" y="977713"/>
            <a:ext cx="3081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7030A0"/>
                </a:solidFill>
              </a:rPr>
              <a:t> Average total number of faults </a:t>
            </a:r>
            <a:r>
              <a:rPr lang="en-US" sz="1200" b="1" dirty="0">
                <a:solidFill>
                  <a:srgbClr val="7030A0"/>
                </a:solidFill>
              </a:rPr>
              <a:t>decreased by 10%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7030A0"/>
                </a:solidFill>
              </a:rPr>
              <a:t>40% reduction</a:t>
            </a:r>
            <a:r>
              <a:rPr lang="en-US" sz="1200" dirty="0">
                <a:solidFill>
                  <a:srgbClr val="7030A0"/>
                </a:solidFill>
              </a:rPr>
              <a:t> in Platform Complete-Shutdowns due to packaging issues, which in turn saved around </a:t>
            </a:r>
            <a:r>
              <a:rPr lang="en-US" sz="1200" b="1" dirty="0">
                <a:solidFill>
                  <a:srgbClr val="7030A0"/>
                </a:solidFill>
              </a:rPr>
              <a:t>7.2 million lbs. </a:t>
            </a:r>
            <a:r>
              <a:rPr lang="en-US" sz="1200" dirty="0">
                <a:solidFill>
                  <a:srgbClr val="7030A0"/>
                </a:solidFill>
              </a:rPr>
              <a:t>of finished goods 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A6115A0-424F-4BA5-9552-A1AE9EF0CD07}"/>
              </a:ext>
            </a:extLst>
          </p:cNvPr>
          <p:cNvCxnSpPr>
            <a:cxnSpLocks/>
          </p:cNvCxnSpPr>
          <p:nvPr/>
        </p:nvCxnSpPr>
        <p:spPr>
          <a:xfrm>
            <a:off x="5422327" y="2459424"/>
            <a:ext cx="0" cy="1168305"/>
          </a:xfrm>
          <a:prstGeom prst="line">
            <a:avLst/>
          </a:prstGeom>
          <a:ln>
            <a:solidFill>
              <a:srgbClr val="14252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E1A3F35-2A2B-49FA-99F4-6110E8DF4BA7}"/>
              </a:ext>
            </a:extLst>
          </p:cNvPr>
          <p:cNvSpPr txBox="1"/>
          <p:nvPr/>
        </p:nvSpPr>
        <p:spPr>
          <a:xfrm>
            <a:off x="4130435" y="1552319"/>
            <a:ext cx="2583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Forecast Accuracy increment of around </a:t>
            </a:r>
            <a:r>
              <a:rPr lang="en-US" sz="1200" b="1" dirty="0">
                <a:solidFill>
                  <a:srgbClr val="7030A0"/>
                </a:solidFill>
              </a:rPr>
              <a:t>10%</a:t>
            </a:r>
            <a:r>
              <a:rPr lang="en-US" sz="1200" dirty="0">
                <a:solidFill>
                  <a:srgbClr val="7030A0"/>
                </a:solidFill>
              </a:rPr>
              <a:t> across retailers compared to their internal method during the analysis period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87E5E3-A3BD-4586-9DFC-D62CB0C81C6B}"/>
              </a:ext>
            </a:extLst>
          </p:cNvPr>
          <p:cNvSpPr txBox="1"/>
          <p:nvPr/>
        </p:nvSpPr>
        <p:spPr>
          <a:xfrm>
            <a:off x="7473635" y="1534524"/>
            <a:ext cx="250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rgbClr val="7030A0"/>
                </a:solidFill>
              </a:rPr>
              <a:t>Average fill rate in a plant increased by 2% for a month, thus increasing the revenue by around $6.4M</a:t>
            </a:r>
            <a:endParaRPr lang="en-US" sz="1200" dirty="0">
              <a:solidFill>
                <a:srgbClr val="7030A0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1D72211-CB07-4D5A-BE09-F0C4C6A37680}"/>
              </a:ext>
            </a:extLst>
          </p:cNvPr>
          <p:cNvCxnSpPr>
            <a:cxnSpLocks/>
          </p:cNvCxnSpPr>
          <p:nvPr/>
        </p:nvCxnSpPr>
        <p:spPr>
          <a:xfrm>
            <a:off x="11482015" y="2478556"/>
            <a:ext cx="0" cy="1168305"/>
          </a:xfrm>
          <a:prstGeom prst="line">
            <a:avLst/>
          </a:prstGeom>
          <a:ln>
            <a:solidFill>
              <a:srgbClr val="14252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4287AB6-8C1D-4081-8D81-8B7C508D2A2C}"/>
              </a:ext>
            </a:extLst>
          </p:cNvPr>
          <p:cNvCxnSpPr>
            <a:cxnSpLocks/>
          </p:cNvCxnSpPr>
          <p:nvPr/>
        </p:nvCxnSpPr>
        <p:spPr>
          <a:xfrm>
            <a:off x="8685477" y="2233212"/>
            <a:ext cx="0" cy="1413650"/>
          </a:xfrm>
          <a:prstGeom prst="line">
            <a:avLst/>
          </a:prstGeom>
          <a:ln>
            <a:solidFill>
              <a:srgbClr val="14252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6151611-921B-436A-BAA4-8545A5FAA6CE}"/>
              </a:ext>
            </a:extLst>
          </p:cNvPr>
          <p:cNvSpPr txBox="1"/>
          <p:nvPr/>
        </p:nvSpPr>
        <p:spPr>
          <a:xfrm>
            <a:off x="9974413" y="1748123"/>
            <a:ext cx="2207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The average MPS adherence improved by</a:t>
            </a:r>
            <a:r>
              <a:rPr lang="en-US" sz="1200" b="1" dirty="0">
                <a:solidFill>
                  <a:srgbClr val="7030A0"/>
                </a:solidFill>
              </a:rPr>
              <a:t> 3-4 %</a:t>
            </a:r>
            <a:r>
              <a:rPr lang="en-US" sz="1200" dirty="0">
                <a:solidFill>
                  <a:srgbClr val="7030A0"/>
                </a:solidFill>
              </a:rPr>
              <a:t> across all plants for any period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8739343" y="3237783"/>
            <a:ext cx="1033061" cy="857387"/>
            <a:chOff x="502007" y="4533999"/>
            <a:chExt cx="1033061" cy="85738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B7565E6-472F-400B-80E6-747D10972CD3}"/>
                </a:ext>
              </a:extLst>
            </p:cNvPr>
            <p:cNvSpPr/>
            <p:nvPr/>
          </p:nvSpPr>
          <p:spPr>
            <a:xfrm rot="13500000">
              <a:off x="591586" y="4533999"/>
              <a:ext cx="857387" cy="85738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gradFill>
                <a:gsLst>
                  <a:gs pos="62000">
                    <a:schemeClr val="accent1">
                      <a:lumMod val="5000"/>
                      <a:lumOff val="95000"/>
                    </a:schemeClr>
                  </a:gs>
                  <a:gs pos="43000">
                    <a:schemeClr val="accent1">
                      <a:lumMod val="45000"/>
                      <a:lumOff val="55000"/>
                    </a:schemeClr>
                  </a:gs>
                  <a:gs pos="18000">
                    <a:schemeClr val="bg1"/>
                  </a:gs>
                  <a:gs pos="93000">
                    <a:schemeClr val="bg1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4E9ED37-E130-4A76-A5CB-A8335261E6C9}"/>
                </a:ext>
              </a:extLst>
            </p:cNvPr>
            <p:cNvSpPr/>
            <p:nvPr/>
          </p:nvSpPr>
          <p:spPr>
            <a:xfrm rot="2626967">
              <a:off x="653627" y="4608501"/>
              <a:ext cx="721116" cy="72111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31D47F-7C7F-4840-8F04-6C5B79D17ABE}"/>
                </a:ext>
              </a:extLst>
            </p:cNvPr>
            <p:cNvSpPr txBox="1"/>
            <p:nvPr/>
          </p:nvSpPr>
          <p:spPr>
            <a:xfrm>
              <a:off x="502007" y="4824192"/>
              <a:ext cx="10330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  <a:endPara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964182" y="3237783"/>
            <a:ext cx="880569" cy="857387"/>
            <a:chOff x="3223264" y="3426500"/>
            <a:chExt cx="880569" cy="85738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5D1342F-EE21-4ED9-86AD-3279D95E8DFF}"/>
                </a:ext>
              </a:extLst>
            </p:cNvPr>
            <p:cNvSpPr/>
            <p:nvPr/>
          </p:nvSpPr>
          <p:spPr>
            <a:xfrm rot="13500000">
              <a:off x="3223264" y="3426500"/>
              <a:ext cx="857387" cy="85738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gradFill>
                <a:gsLst>
                  <a:gs pos="62000">
                    <a:schemeClr val="accent1">
                      <a:lumMod val="5000"/>
                      <a:lumOff val="95000"/>
                    </a:schemeClr>
                  </a:gs>
                  <a:gs pos="43000">
                    <a:schemeClr val="accent1">
                      <a:lumMod val="45000"/>
                      <a:lumOff val="55000"/>
                    </a:schemeClr>
                  </a:gs>
                  <a:gs pos="18000">
                    <a:schemeClr val="bg1"/>
                  </a:gs>
                  <a:gs pos="93000">
                    <a:schemeClr val="bg1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4B0AC65-0C10-4D5B-9C65-3E07DFE0BB56}"/>
                </a:ext>
              </a:extLst>
            </p:cNvPr>
            <p:cNvSpPr/>
            <p:nvPr/>
          </p:nvSpPr>
          <p:spPr>
            <a:xfrm rot="2626967">
              <a:off x="3285305" y="3500997"/>
              <a:ext cx="721116" cy="7211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B8FBAD-580F-48EC-A252-A641B29D625F}"/>
                </a:ext>
              </a:extLst>
            </p:cNvPr>
            <p:cNvSpPr txBox="1"/>
            <p:nvPr/>
          </p:nvSpPr>
          <p:spPr>
            <a:xfrm>
              <a:off x="3242618" y="3723054"/>
              <a:ext cx="861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  <a:endPara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7324" y="3237783"/>
            <a:ext cx="857387" cy="857387"/>
            <a:chOff x="164392" y="3429178"/>
            <a:chExt cx="857387" cy="8573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7CC19CB-855B-4CC1-A9E8-D697AE48C737}"/>
                </a:ext>
              </a:extLst>
            </p:cNvPr>
            <p:cNvSpPr/>
            <p:nvPr/>
          </p:nvSpPr>
          <p:spPr>
            <a:xfrm rot="13500000">
              <a:off x="164392" y="3429178"/>
              <a:ext cx="857387" cy="85738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gradFill>
                <a:gsLst>
                  <a:gs pos="62000">
                    <a:schemeClr val="accent1">
                      <a:lumMod val="5000"/>
                      <a:lumOff val="95000"/>
                    </a:schemeClr>
                  </a:gs>
                  <a:gs pos="43000">
                    <a:schemeClr val="accent1">
                      <a:lumMod val="45000"/>
                      <a:lumOff val="55000"/>
                    </a:schemeClr>
                  </a:gs>
                  <a:gs pos="18000">
                    <a:schemeClr val="bg1"/>
                  </a:gs>
                  <a:gs pos="93000">
                    <a:schemeClr val="bg1"/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97A8AD-E1EB-44AA-967F-FB0C02A16228}"/>
                </a:ext>
              </a:extLst>
            </p:cNvPr>
            <p:cNvSpPr/>
            <p:nvPr/>
          </p:nvSpPr>
          <p:spPr>
            <a:xfrm rot="2626967">
              <a:off x="226433" y="3503675"/>
              <a:ext cx="721116" cy="7211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BDAE2F2-5E09-47ED-A18E-90B78EB1F2B5}"/>
                </a:ext>
              </a:extLst>
            </p:cNvPr>
            <p:cNvSpPr txBox="1"/>
            <p:nvPr/>
          </p:nvSpPr>
          <p:spPr>
            <a:xfrm>
              <a:off x="336600" y="371937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2017</a:t>
              </a:r>
            </a:p>
          </p:txBody>
        </p:sp>
      </p:grpSp>
      <p:pic>
        <p:nvPicPr>
          <p:cNvPr id="42" name="Picture 41">
            <a:hlinkClick r:id="rId2" action="ppaction://hlinksldjump"/>
            <a:extLst>
              <a:ext uri="{FF2B5EF4-FFF2-40B4-BE49-F238E27FC236}">
                <a16:creationId xmlns:a16="http://schemas.microsoft.com/office/drawing/2014/main" id="{59957E7B-8F93-4AE5-AF0B-6C95C118CC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8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Projects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799309"/>
              </p:ext>
            </p:extLst>
          </p:nvPr>
        </p:nvGraphicFramePr>
        <p:xfrm>
          <a:off x="137168" y="582721"/>
          <a:ext cx="11917665" cy="5910539"/>
        </p:xfrm>
        <a:graphic>
          <a:graphicData uri="http://schemas.openxmlformats.org/drawingml/2006/table">
            <a:tbl>
              <a:tblPr/>
              <a:tblGrid>
                <a:gridCol w="1349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7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Stakeholders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Project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Objective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9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Manufacturing Operations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Packaging Stops tool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Develop tool to visualize unplanned stops at multiple level to reduce and minimize stops and thereby increasing plant performance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7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Carton Box Return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Develop dashboard views to obtain a comprehensive ranking of sites by Carton Return, enforce comparisons with other site types, slice and dice Carton return data by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Film Waste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Develop dashboard with views to slice and dice Film waste Ranking at different time frame and also a view to analyze film waste related financial statement across the portfolio and deploy the same to the end users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4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Supply Chain Metrics</a:t>
                      </a:r>
                      <a:r>
                        <a:rPr lang="en-US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Team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Source Based Fill Rate Dashboard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20650" indent="0"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Visualizing the performance of plants and DCs in terms of fill rate across US and Canada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Away from Home Scorecard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Plant Cut Tool Scorecard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9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AOE Scorecard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>
                  <a:txBody>
                    <a:bodyPr/>
                    <a:lstStyle/>
                    <a:p>
                      <a:pPr marL="120650" indent="0"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To provide a scorecard which takes into account various service delivery metrics and rank the sites/region based on their performance.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3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FRET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Analyze causes for the reduction in fill rate and dig deeper into individual cause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690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Inventory Planning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Days on Hand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Compute the number of days each Distribution unit or Plant can sustain at any given point of time and project the dollar counterpart aggregated at various levels for a leading snack manufacturer.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69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Decision Tree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Build an integrated system to continuously monitor the fill rate difference and adjust the days of cover in order to improve the safety stock thereby affecting the fill rate for a leading snack manufacturer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3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Forecasting Team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DRP Disaggregation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To disaggregate Forecasting at Store and Day level , from Region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x Chain x Week ,by introducing seasonal pattern of promotions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79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Product Code Clean 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B5C"/>
                    </a:solidFill>
                  </a:tcPr>
                </a:tc>
                <a:tc>
                  <a:txBody>
                    <a:bodyPr/>
                    <a:lstStyle/>
                    <a:p>
                      <a:pPr marL="120650" indent="0"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Create an automated process to identify inactive Products , to help RSR to improve forecasting signals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Action Button: Go Back or Previous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F5C1439-FFC7-4CE5-B050-9A2C350AE9A8}"/>
              </a:ext>
            </a:extLst>
          </p:cNvPr>
          <p:cNvSpPr/>
          <p:nvPr/>
        </p:nvSpPr>
        <p:spPr>
          <a:xfrm>
            <a:off x="10420843" y="6493260"/>
            <a:ext cx="392388" cy="279532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08AE3BCF-9011-4543-A2BA-17ABD78130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7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FEB-ECDA-482E-9A85-3EF268E1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Automated Inventory Diagnostic Tool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057024-A93B-4C70-B67F-205A32F6779C}"/>
              </a:ext>
            </a:extLst>
          </p:cNvPr>
          <p:cNvSpPr/>
          <p:nvPr/>
        </p:nvSpPr>
        <p:spPr>
          <a:xfrm>
            <a:off x="1" y="1226542"/>
            <a:ext cx="12192003" cy="2253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0F590A-56CF-498E-A296-252AC89E3C09}"/>
              </a:ext>
            </a:extLst>
          </p:cNvPr>
          <p:cNvSpPr/>
          <p:nvPr/>
        </p:nvSpPr>
        <p:spPr>
          <a:xfrm>
            <a:off x="260343" y="1933812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FDCAAD-E267-4213-8629-383CFE03F4FD}"/>
              </a:ext>
            </a:extLst>
          </p:cNvPr>
          <p:cNvSpPr/>
          <p:nvPr/>
        </p:nvSpPr>
        <p:spPr>
          <a:xfrm>
            <a:off x="260343" y="1374790"/>
            <a:ext cx="3588326" cy="1919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9FEE21-90FC-4674-9D91-6FFEDBA0B912}"/>
              </a:ext>
            </a:extLst>
          </p:cNvPr>
          <p:cNvSpPr/>
          <p:nvPr/>
        </p:nvSpPr>
        <p:spPr>
          <a:xfrm>
            <a:off x="209032" y="1631179"/>
            <a:ext cx="3802984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To provide a starting point for the analytics dimension of inventory management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To identify average excess inventory levels and set smart targets by SKU and location 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To identify ‘near term’ inventory reduction opportunities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F749D0-450F-487D-B10D-FE805684C7D8}"/>
              </a:ext>
            </a:extLst>
          </p:cNvPr>
          <p:cNvSpPr/>
          <p:nvPr/>
        </p:nvSpPr>
        <p:spPr>
          <a:xfrm>
            <a:off x="285641" y="1380326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600" b="1" dirty="0">
                <a:solidFill>
                  <a:srgbClr val="44546A"/>
                </a:solidFill>
              </a:rPr>
              <a:t>Business Objective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574B1B-A858-43BF-A967-E8F585AB9A91}"/>
              </a:ext>
            </a:extLst>
          </p:cNvPr>
          <p:cNvSpPr/>
          <p:nvPr/>
        </p:nvSpPr>
        <p:spPr>
          <a:xfrm>
            <a:off x="8301385" y="1376273"/>
            <a:ext cx="3592151" cy="1912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7289F3-A85B-42B6-8F53-E96CA032F651}"/>
              </a:ext>
            </a:extLst>
          </p:cNvPr>
          <p:cNvSpPr/>
          <p:nvPr/>
        </p:nvSpPr>
        <p:spPr>
          <a:xfrm>
            <a:off x="4255290" y="1933812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DFA4E9-8A24-4389-8BC8-157E08EF043A}"/>
              </a:ext>
            </a:extLst>
          </p:cNvPr>
          <p:cNvSpPr/>
          <p:nvPr/>
        </p:nvSpPr>
        <p:spPr>
          <a:xfrm>
            <a:off x="4296083" y="1375801"/>
            <a:ext cx="3588326" cy="19150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726C33-1485-4C3C-9A5D-5E38696C054F}"/>
              </a:ext>
            </a:extLst>
          </p:cNvPr>
          <p:cNvSpPr/>
          <p:nvPr/>
        </p:nvSpPr>
        <p:spPr>
          <a:xfrm>
            <a:off x="4296083" y="1379439"/>
            <a:ext cx="213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LatentView’s Solution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6B1B5A-7771-436B-9ADC-31E22DF87B7A}"/>
              </a:ext>
            </a:extLst>
          </p:cNvPr>
          <p:cNvSpPr/>
          <p:nvPr/>
        </p:nvSpPr>
        <p:spPr>
          <a:xfrm>
            <a:off x="8297111" y="1363375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600" b="1" dirty="0">
                <a:solidFill>
                  <a:srgbClr val="44546A"/>
                </a:solidFill>
              </a:rPr>
              <a:t>Business Benefits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983ED6-3DED-4426-8456-4571E67E5582}"/>
              </a:ext>
            </a:extLst>
          </p:cNvPr>
          <p:cNvSpPr/>
          <p:nvPr/>
        </p:nvSpPr>
        <p:spPr>
          <a:xfrm>
            <a:off x="133592" y="601442"/>
            <a:ext cx="5926450" cy="6071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Leading Snack Company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1A4B62-1B4F-485A-9D15-D3C7F6E4CC0C}"/>
              </a:ext>
            </a:extLst>
          </p:cNvPr>
          <p:cNvSpPr/>
          <p:nvPr/>
        </p:nvSpPr>
        <p:spPr>
          <a:xfrm>
            <a:off x="10586434" y="5779889"/>
            <a:ext cx="1502229" cy="1015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CB33671-6601-4AE9-935C-2811F8BF676B}"/>
              </a:ext>
            </a:extLst>
          </p:cNvPr>
          <p:cNvGrpSpPr/>
          <p:nvPr/>
        </p:nvGrpSpPr>
        <p:grpSpPr>
          <a:xfrm>
            <a:off x="291355" y="3624514"/>
            <a:ext cx="8375121" cy="1967527"/>
            <a:chOff x="492530" y="1986473"/>
            <a:chExt cx="6643854" cy="1967527"/>
          </a:xfrm>
        </p:grpSpPr>
        <p:sp>
          <p:nvSpPr>
            <p:cNvPr id="82" name="Snip Single Corner Rectangle 42">
              <a:extLst>
                <a:ext uri="{FF2B5EF4-FFF2-40B4-BE49-F238E27FC236}">
                  <a16:creationId xmlns:a16="http://schemas.microsoft.com/office/drawing/2014/main" id="{73CF4949-71DB-46FA-9DEC-3F2B2E7D4F0D}"/>
                </a:ext>
              </a:extLst>
            </p:cNvPr>
            <p:cNvSpPr/>
            <p:nvPr/>
          </p:nvSpPr>
          <p:spPr>
            <a:xfrm>
              <a:off x="5224359" y="2550000"/>
              <a:ext cx="1853244" cy="1404000"/>
            </a:xfrm>
            <a:prstGeom prst="snip1Rect">
              <a:avLst>
                <a:gd name="adj" fmla="val 21320"/>
              </a:avLst>
            </a:prstGeom>
            <a:solidFill>
              <a:srgbClr val="B8CEE4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sz="2000" kern="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Snip Single Corner Rectangle 43">
              <a:extLst>
                <a:ext uri="{FF2B5EF4-FFF2-40B4-BE49-F238E27FC236}">
                  <a16:creationId xmlns:a16="http://schemas.microsoft.com/office/drawing/2014/main" id="{E55CC391-D4FC-4C99-959F-4C7B96EC9E6D}"/>
                </a:ext>
              </a:extLst>
            </p:cNvPr>
            <p:cNvSpPr/>
            <p:nvPr/>
          </p:nvSpPr>
          <p:spPr>
            <a:xfrm>
              <a:off x="680087" y="2550000"/>
              <a:ext cx="1853244" cy="1404000"/>
            </a:xfrm>
            <a:prstGeom prst="snip1Rect">
              <a:avLst/>
            </a:prstGeom>
            <a:solidFill>
              <a:srgbClr val="4D84BC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sz="2000" kern="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E500F9C-92B7-4B98-8BEC-CCE6A8DC6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30" y="1995386"/>
              <a:ext cx="421870" cy="525074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1441240-5C75-43CA-85A8-A66C8930195E}"/>
                </a:ext>
              </a:extLst>
            </p:cNvPr>
            <p:cNvSpPr txBox="1"/>
            <p:nvPr/>
          </p:nvSpPr>
          <p:spPr>
            <a:xfrm>
              <a:off x="788706" y="2048406"/>
              <a:ext cx="1768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IN" sz="1400" kern="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Identifying Insufficient and Excess Inventory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8F48357-54AB-4A66-A30D-589C0DC91AB4}"/>
                </a:ext>
              </a:extLst>
            </p:cNvPr>
            <p:cNvSpPr txBox="1"/>
            <p:nvPr/>
          </p:nvSpPr>
          <p:spPr>
            <a:xfrm>
              <a:off x="767968" y="2786116"/>
              <a:ext cx="172917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IN" sz="1300" b="1" kern="0" dirty="0">
                  <a:solidFill>
                    <a:schemeClr val="accent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Supply Chain Health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IN" sz="1300" b="1" kern="0" dirty="0">
                  <a:solidFill>
                    <a:schemeClr val="accent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Inventory  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IN" sz="1300" b="1" kern="0" dirty="0">
                  <a:solidFill>
                    <a:schemeClr val="accent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SKU Analysis 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IN" sz="1300" b="1" kern="0" dirty="0">
                  <a:solidFill>
                    <a:schemeClr val="accent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Component Overview</a:t>
              </a:r>
            </a:p>
          </p:txBody>
        </p:sp>
        <p:sp>
          <p:nvSpPr>
            <p:cNvPr id="87" name="Snip Single Corner Rectangle 47">
              <a:extLst>
                <a:ext uri="{FF2B5EF4-FFF2-40B4-BE49-F238E27FC236}">
                  <a16:creationId xmlns:a16="http://schemas.microsoft.com/office/drawing/2014/main" id="{A5F59713-79E6-4814-BA05-DC6594730D8C}"/>
                </a:ext>
              </a:extLst>
            </p:cNvPr>
            <p:cNvSpPr/>
            <p:nvPr/>
          </p:nvSpPr>
          <p:spPr>
            <a:xfrm>
              <a:off x="3019639" y="2550000"/>
              <a:ext cx="1853244" cy="1404000"/>
            </a:xfrm>
            <a:prstGeom prst="snip1Rect">
              <a:avLst/>
            </a:prstGeom>
            <a:solidFill>
              <a:srgbClr val="94B5D7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sz="2000" kern="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FF107FC-67BA-40F3-AA6B-01E7C34349D9}"/>
                </a:ext>
              </a:extLst>
            </p:cNvPr>
            <p:cNvSpPr txBox="1"/>
            <p:nvPr/>
          </p:nvSpPr>
          <p:spPr>
            <a:xfrm>
              <a:off x="3101337" y="2761129"/>
              <a:ext cx="176081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IN" sz="1300" b="1" kern="0" dirty="0">
                  <a:solidFill>
                    <a:schemeClr val="accent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Safety Stock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300" b="1" kern="0" dirty="0">
                  <a:solidFill>
                    <a:schemeClr val="accent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Cycle Stock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300" b="1" kern="0" dirty="0">
                  <a:solidFill>
                    <a:schemeClr val="accent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 Transit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300" b="1" kern="0" dirty="0">
                  <a:solidFill>
                    <a:schemeClr val="accent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Pre-Build Analysis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C79CAC4-FD82-4EC2-BBA1-47C4552FA469}"/>
                </a:ext>
              </a:extLst>
            </p:cNvPr>
            <p:cNvSpPr txBox="1"/>
            <p:nvPr/>
          </p:nvSpPr>
          <p:spPr>
            <a:xfrm>
              <a:off x="3069066" y="2073504"/>
              <a:ext cx="1679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IN" sz="1400" kern="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Set and Refresh Inventory Targets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66016CE-A565-42B7-B29E-BF5F948C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2099814"/>
              <a:ext cx="358846" cy="358846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727DC0E-819B-447F-97B0-514AF5C71A90}"/>
                </a:ext>
              </a:extLst>
            </p:cNvPr>
            <p:cNvSpPr txBox="1"/>
            <p:nvPr/>
          </p:nvSpPr>
          <p:spPr>
            <a:xfrm>
              <a:off x="5340076" y="2888078"/>
              <a:ext cx="1796308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IN" sz="1300" b="1" kern="0" dirty="0">
                  <a:solidFill>
                    <a:schemeClr val="accent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Scenario Analysis 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IN" sz="1300" b="1" kern="0" dirty="0">
                  <a:solidFill>
                    <a:schemeClr val="accent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Goal Setting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IN" sz="1300" b="1" kern="0" dirty="0">
                  <a:solidFill>
                    <a:schemeClr val="accent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What-if Analysis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139E6A0-0E5E-45A5-96AA-096BE548E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" t="70290" r="68841" b="3623"/>
            <a:stretch/>
          </p:blipFill>
          <p:spPr>
            <a:xfrm>
              <a:off x="4962560" y="1986473"/>
              <a:ext cx="523598" cy="52359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D782D0C-0A98-44E8-ACC3-815A96918715}"/>
                </a:ext>
              </a:extLst>
            </p:cNvPr>
            <p:cNvSpPr txBox="1"/>
            <p:nvPr/>
          </p:nvSpPr>
          <p:spPr>
            <a:xfrm>
              <a:off x="5297409" y="2048406"/>
              <a:ext cx="1756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IN" sz="1400" kern="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Analysis of Improvement Scenario</a:t>
              </a:r>
            </a:p>
          </p:txBody>
        </p:sp>
        <p:sp>
          <p:nvSpPr>
            <p:cNvPr id="94" name="Right Arrow 54">
              <a:extLst>
                <a:ext uri="{FF2B5EF4-FFF2-40B4-BE49-F238E27FC236}">
                  <a16:creationId xmlns:a16="http://schemas.microsoft.com/office/drawing/2014/main" id="{389FE51A-82BA-4B78-98CB-8197AFA7AC7B}"/>
                </a:ext>
              </a:extLst>
            </p:cNvPr>
            <p:cNvSpPr/>
            <p:nvPr/>
          </p:nvSpPr>
          <p:spPr>
            <a:xfrm>
              <a:off x="2663917" y="3161302"/>
              <a:ext cx="231683" cy="174866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sz="2000" kern="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Right Arrow 55">
              <a:extLst>
                <a:ext uri="{FF2B5EF4-FFF2-40B4-BE49-F238E27FC236}">
                  <a16:creationId xmlns:a16="http://schemas.microsoft.com/office/drawing/2014/main" id="{B7A44EC3-1DA0-4642-BB6B-F0F3F0E9D710}"/>
                </a:ext>
              </a:extLst>
            </p:cNvPr>
            <p:cNvSpPr/>
            <p:nvPr/>
          </p:nvSpPr>
          <p:spPr>
            <a:xfrm>
              <a:off x="4933894" y="3152002"/>
              <a:ext cx="231683" cy="174866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sz="2000" kern="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96" name="Diagram 95">
            <a:extLst>
              <a:ext uri="{FF2B5EF4-FFF2-40B4-BE49-F238E27FC236}">
                <a16:creationId xmlns:a16="http://schemas.microsoft.com/office/drawing/2014/main" id="{DCBAFACE-3C97-42C7-9BBA-35A884E4AF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268052"/>
              </p:ext>
            </p:extLst>
          </p:nvPr>
        </p:nvGraphicFramePr>
        <p:xfrm>
          <a:off x="9096559" y="3884266"/>
          <a:ext cx="2924377" cy="2426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4AB5EA3F-C354-402F-8A46-209B6E511ADB}"/>
              </a:ext>
            </a:extLst>
          </p:cNvPr>
          <p:cNvSpPr txBox="1"/>
          <p:nvPr/>
        </p:nvSpPr>
        <p:spPr>
          <a:xfrm>
            <a:off x="9139078" y="3537316"/>
            <a:ext cx="2854955" cy="338364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defRPr/>
            </a:pPr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</a:rPr>
              <a:t>Levels of Granularity </a:t>
            </a:r>
            <a:endParaRPr lang="en-US" b="1" kern="0" dirty="0">
              <a:solidFill>
                <a:prstClr val="black">
                  <a:lumMod val="75000"/>
                  <a:lumOff val="25000"/>
                </a:prstClr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F68F637-7B62-40BF-ADE9-BF657931613C}"/>
              </a:ext>
            </a:extLst>
          </p:cNvPr>
          <p:cNvCxnSpPr/>
          <p:nvPr/>
        </p:nvCxnSpPr>
        <p:spPr>
          <a:xfrm>
            <a:off x="8928846" y="3481042"/>
            <a:ext cx="0" cy="2830167"/>
          </a:xfrm>
          <a:prstGeom prst="line">
            <a:avLst/>
          </a:prstGeom>
          <a:noFill/>
          <a:ln w="9525" cap="flat" cmpd="sng" algn="ctr">
            <a:solidFill>
              <a:srgbClr val="2F3542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4B9ACAA-D1B9-4F42-BA90-E1BD30C13A63}"/>
              </a:ext>
            </a:extLst>
          </p:cNvPr>
          <p:cNvSpPr/>
          <p:nvPr/>
        </p:nvSpPr>
        <p:spPr>
          <a:xfrm>
            <a:off x="4313043" y="1641723"/>
            <a:ext cx="3544351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Dashboards were built using Tableau to provide an end to end solution illustrating the flow of Inventory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Developed a What-If analysis  framework providing the user a platform to simulate different scenarios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6DA1D93-56FB-4A34-B082-B428C8427D3C}"/>
              </a:ext>
            </a:extLst>
          </p:cNvPr>
          <p:cNvSpPr/>
          <p:nvPr/>
        </p:nvSpPr>
        <p:spPr>
          <a:xfrm>
            <a:off x="8313329" y="1638577"/>
            <a:ext cx="3544351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Provides better inventory planning in the warehouses thus reducing the cost of carrying goods and also avoid stock-outs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Identifies the  opportunities  for improvement from a Sector level up to a SKU location level.</a:t>
            </a:r>
          </a:p>
        </p:txBody>
      </p:sp>
      <p:pic>
        <p:nvPicPr>
          <p:cNvPr id="102" name="Picture 101">
            <a:hlinkClick r:id="rId10" action="ppaction://hlinksldjump"/>
            <a:extLst>
              <a:ext uri="{FF2B5EF4-FFF2-40B4-BE49-F238E27FC236}">
                <a16:creationId xmlns:a16="http://schemas.microsoft.com/office/drawing/2014/main" id="{FEC403F2-A386-436C-A8C1-7DFB1D7330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5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757C-FD51-4558-9519-E0F1EDA8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Increasing Manufacturing Throughput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449D8D-26EA-4BB6-BE3B-937057DB0996}"/>
              </a:ext>
            </a:extLst>
          </p:cNvPr>
          <p:cNvSpPr/>
          <p:nvPr/>
        </p:nvSpPr>
        <p:spPr>
          <a:xfrm>
            <a:off x="1" y="1226542"/>
            <a:ext cx="12192003" cy="2253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E45AC4-5291-45EC-90C2-9DB37D2E8F21}"/>
              </a:ext>
            </a:extLst>
          </p:cNvPr>
          <p:cNvSpPr/>
          <p:nvPr/>
        </p:nvSpPr>
        <p:spPr>
          <a:xfrm>
            <a:off x="260343" y="1933812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F2279-82F6-4E89-BC84-3270D277150D}"/>
              </a:ext>
            </a:extLst>
          </p:cNvPr>
          <p:cNvSpPr/>
          <p:nvPr/>
        </p:nvSpPr>
        <p:spPr>
          <a:xfrm>
            <a:off x="260343" y="1812511"/>
            <a:ext cx="3588326" cy="14817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FB0B9-210B-4B17-914D-BF0BA7C5017D}"/>
              </a:ext>
            </a:extLst>
          </p:cNvPr>
          <p:cNvSpPr/>
          <p:nvPr/>
        </p:nvSpPr>
        <p:spPr>
          <a:xfrm>
            <a:off x="290379" y="2118276"/>
            <a:ext cx="349953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Large Equipments in the manufacturing line were operating well below capacity and had a  high production waste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D29C32-0EE1-4E72-A6BB-A30FAD5B1B36}"/>
              </a:ext>
            </a:extLst>
          </p:cNvPr>
          <p:cNvSpPr/>
          <p:nvPr/>
        </p:nvSpPr>
        <p:spPr>
          <a:xfrm>
            <a:off x="270586" y="1789866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“Before” State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9D5FD4-79B5-489E-907B-01664DA502D6}"/>
              </a:ext>
            </a:extLst>
          </p:cNvPr>
          <p:cNvSpPr/>
          <p:nvPr/>
        </p:nvSpPr>
        <p:spPr>
          <a:xfrm>
            <a:off x="8301385" y="1812511"/>
            <a:ext cx="3592151" cy="14767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7D679-9DED-4681-9EAD-861AC2FA2C0C}"/>
              </a:ext>
            </a:extLst>
          </p:cNvPr>
          <p:cNvSpPr/>
          <p:nvPr/>
        </p:nvSpPr>
        <p:spPr>
          <a:xfrm>
            <a:off x="8297111" y="1993583"/>
            <a:ext cx="36516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Fryer utilization up to 98.5%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$ 2 million savings in cost per fryer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Reduction in total stops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Optimized scheduling by monitoring individual 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7E8FDB-CB18-4808-A8F8-C3AEF2F3C9E6}"/>
              </a:ext>
            </a:extLst>
          </p:cNvPr>
          <p:cNvSpPr/>
          <p:nvPr/>
        </p:nvSpPr>
        <p:spPr>
          <a:xfrm>
            <a:off x="113088" y="1233086"/>
            <a:ext cx="11983879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Problem: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 capacity utilization of expensive equipment that adversely impacts production throughput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A0F2A4-9908-44DD-B7BE-340BA1EA8A37}"/>
              </a:ext>
            </a:extLst>
          </p:cNvPr>
          <p:cNvSpPr/>
          <p:nvPr/>
        </p:nvSpPr>
        <p:spPr>
          <a:xfrm>
            <a:off x="4255290" y="1933812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D363C3-AA88-4C3F-AC19-C03A39D28919}"/>
              </a:ext>
            </a:extLst>
          </p:cNvPr>
          <p:cNvSpPr/>
          <p:nvPr/>
        </p:nvSpPr>
        <p:spPr>
          <a:xfrm>
            <a:off x="4296083" y="1812511"/>
            <a:ext cx="3588326" cy="14783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2767EB-04E4-4B72-AB50-DE88DD1832A0}"/>
              </a:ext>
            </a:extLst>
          </p:cNvPr>
          <p:cNvSpPr/>
          <p:nvPr/>
        </p:nvSpPr>
        <p:spPr>
          <a:xfrm>
            <a:off x="4275433" y="1999008"/>
            <a:ext cx="35692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Early Warning System based on Logistic Regression to predict downtime in processing line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Packaging Stop Diagnostic Tool designed to spot issues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CAF0E5-AD37-47DA-AB2A-A22536ACC62B}"/>
              </a:ext>
            </a:extLst>
          </p:cNvPr>
          <p:cNvSpPr/>
          <p:nvPr/>
        </p:nvSpPr>
        <p:spPr>
          <a:xfrm>
            <a:off x="4302990" y="1789866"/>
            <a:ext cx="213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LatentView’s Solution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C1E49-5AB0-4C88-8CA2-1A6261553D9E}"/>
              </a:ext>
            </a:extLst>
          </p:cNvPr>
          <p:cNvSpPr/>
          <p:nvPr/>
        </p:nvSpPr>
        <p:spPr>
          <a:xfrm>
            <a:off x="8304713" y="1789866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“After” State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FDE4F6-8340-4052-9A45-871B4E37B749}"/>
              </a:ext>
            </a:extLst>
          </p:cNvPr>
          <p:cNvSpPr/>
          <p:nvPr/>
        </p:nvSpPr>
        <p:spPr>
          <a:xfrm>
            <a:off x="133592" y="601442"/>
            <a:ext cx="5926450" cy="6071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Leading Snack Company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642552-896C-4437-BC81-97ADE1FECEED}"/>
              </a:ext>
            </a:extLst>
          </p:cNvPr>
          <p:cNvSpPr txBox="1"/>
          <p:nvPr/>
        </p:nvSpPr>
        <p:spPr>
          <a:xfrm>
            <a:off x="671387" y="3697017"/>
            <a:ext cx="15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24F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C214B-FA25-4018-9765-AE4CAEF2CB93}"/>
              </a:ext>
            </a:extLst>
          </p:cNvPr>
          <p:cNvSpPr txBox="1"/>
          <p:nvPr/>
        </p:nvSpPr>
        <p:spPr>
          <a:xfrm>
            <a:off x="6774091" y="3697017"/>
            <a:ext cx="15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24F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208982-8515-463F-8054-5770654A1492}"/>
              </a:ext>
            </a:extLst>
          </p:cNvPr>
          <p:cNvSpPr txBox="1"/>
          <p:nvPr/>
        </p:nvSpPr>
        <p:spPr>
          <a:xfrm>
            <a:off x="436698" y="4180095"/>
            <a:ext cx="1792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24F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Preparation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570BF5-ABED-4B84-964B-F15C3A6AC3B5}"/>
              </a:ext>
            </a:extLst>
          </p:cNvPr>
          <p:cNvSpPr txBox="1"/>
          <p:nvPr/>
        </p:nvSpPr>
        <p:spPr>
          <a:xfrm>
            <a:off x="2559883" y="4180095"/>
            <a:ext cx="15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24F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Building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589F34-63F9-4B20-8CFF-541FECA27A9F}"/>
              </a:ext>
            </a:extLst>
          </p:cNvPr>
          <p:cNvSpPr txBox="1"/>
          <p:nvPr/>
        </p:nvSpPr>
        <p:spPr>
          <a:xfrm>
            <a:off x="4484790" y="4056985"/>
            <a:ext cx="1566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24F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 Time Dashboard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BB3DC2-B7BF-47E6-BF1B-ED124C7C3557}"/>
              </a:ext>
            </a:extLst>
          </p:cNvPr>
          <p:cNvSpPr/>
          <p:nvPr/>
        </p:nvSpPr>
        <p:spPr>
          <a:xfrm>
            <a:off x="483301" y="4017470"/>
            <a:ext cx="5159658" cy="22559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58E49-1D29-484F-8917-C985D1BB6DD6}"/>
              </a:ext>
            </a:extLst>
          </p:cNvPr>
          <p:cNvSpPr txBox="1"/>
          <p:nvPr/>
        </p:nvSpPr>
        <p:spPr>
          <a:xfrm>
            <a:off x="6639556" y="4090630"/>
            <a:ext cx="1566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24F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Aggregation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DD5E66-2BC2-42F0-8586-44F94EC9DD3E}"/>
              </a:ext>
            </a:extLst>
          </p:cNvPr>
          <p:cNvSpPr txBox="1"/>
          <p:nvPr/>
        </p:nvSpPr>
        <p:spPr>
          <a:xfrm>
            <a:off x="10013734" y="4131171"/>
            <a:ext cx="2298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24F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Tool 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E3887C-B238-4D7D-B941-8CD9AB2A38F0}"/>
              </a:ext>
            </a:extLst>
          </p:cNvPr>
          <p:cNvSpPr/>
          <p:nvPr/>
        </p:nvSpPr>
        <p:spPr>
          <a:xfrm>
            <a:off x="6499634" y="4039702"/>
            <a:ext cx="5159658" cy="22559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8D596B-9DE1-41C7-9D50-25791D032CEC}"/>
              </a:ext>
            </a:extLst>
          </p:cNvPr>
          <p:cNvGrpSpPr/>
          <p:nvPr/>
        </p:nvGrpSpPr>
        <p:grpSpPr>
          <a:xfrm>
            <a:off x="526278" y="4737479"/>
            <a:ext cx="1684339" cy="1328112"/>
            <a:chOff x="443084" y="2911634"/>
            <a:chExt cx="2132213" cy="15614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050F338-40F8-4E24-9AE9-4855C663DC79}"/>
                </a:ext>
              </a:extLst>
            </p:cNvPr>
            <p:cNvGrpSpPr/>
            <p:nvPr/>
          </p:nvGrpSpPr>
          <p:grpSpPr>
            <a:xfrm>
              <a:off x="443084" y="2911634"/>
              <a:ext cx="2132213" cy="1561479"/>
              <a:chOff x="667271" y="2497914"/>
              <a:chExt cx="2132213" cy="156147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90E8738-E316-46FF-9145-9E132A76CD81}"/>
                  </a:ext>
                </a:extLst>
              </p:cNvPr>
              <p:cNvGrpSpPr/>
              <p:nvPr/>
            </p:nvGrpSpPr>
            <p:grpSpPr>
              <a:xfrm>
                <a:off x="667271" y="2497914"/>
                <a:ext cx="2132213" cy="1561479"/>
                <a:chOff x="719859" y="1887290"/>
                <a:chExt cx="2132213" cy="156147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2386AC8-B6F4-4150-AF23-181BE38A5539}"/>
                    </a:ext>
                  </a:extLst>
                </p:cNvPr>
                <p:cNvSpPr/>
                <p:nvPr/>
              </p:nvSpPr>
              <p:spPr>
                <a:xfrm>
                  <a:off x="719859" y="1887290"/>
                  <a:ext cx="2121197" cy="156147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3175" cmpd="dbl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D0BB62B-BAF3-4449-B049-73840448A571}"/>
                    </a:ext>
                  </a:extLst>
                </p:cNvPr>
                <p:cNvSpPr txBox="1"/>
                <p:nvPr/>
              </p:nvSpPr>
              <p:spPr>
                <a:xfrm>
                  <a:off x="1003219" y="1942510"/>
                  <a:ext cx="1554481" cy="3075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Segoe UI" panose="020B0502040204020203" pitchFamily="34" charset="0"/>
                      <a:cs typeface="Segoe UI" panose="020B0502040204020203" pitchFamily="34" charset="0"/>
                    </a:rPr>
                    <a:t>Packaging Stops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648046-D484-4849-B0EA-C1B60848D645}"/>
                    </a:ext>
                  </a:extLst>
                </p:cNvPr>
                <p:cNvSpPr txBox="1"/>
                <p:nvPr/>
              </p:nvSpPr>
              <p:spPr>
                <a:xfrm>
                  <a:off x="1003219" y="2564905"/>
                  <a:ext cx="1554481" cy="3075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Segoe UI" panose="020B0502040204020203" pitchFamily="34" charset="0"/>
                      <a:cs typeface="Segoe UI" panose="020B0502040204020203" pitchFamily="34" charset="0"/>
                    </a:rPr>
                    <a:t>Processing Stops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55D5964-AB9A-482B-838A-F1D2C4CAAD5C}"/>
                    </a:ext>
                  </a:extLst>
                </p:cNvPr>
                <p:cNvSpPr txBox="1"/>
                <p:nvPr/>
              </p:nvSpPr>
              <p:spPr>
                <a:xfrm>
                  <a:off x="1003219" y="2253707"/>
                  <a:ext cx="1848853" cy="3075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Segoe UI" panose="020B0502040204020203" pitchFamily="34" charset="0"/>
                      <a:cs typeface="Segoe UI" panose="020B0502040204020203" pitchFamily="34" charset="0"/>
                    </a:rPr>
                    <a:t>Through put change 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7301F4-DD4B-462B-9D21-778E7778A85C}"/>
                  </a:ext>
                </a:extLst>
              </p:cNvPr>
              <p:cNvSpPr txBox="1"/>
              <p:nvPr/>
            </p:nvSpPr>
            <p:spPr>
              <a:xfrm>
                <a:off x="950630" y="3483306"/>
                <a:ext cx="1837839" cy="30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Segoe UI" panose="020B0502040204020203" pitchFamily="34" charset="0"/>
                    <a:cs typeface="Segoe UI" panose="020B0502040204020203" pitchFamily="34" charset="0"/>
                  </a:rPr>
                  <a:t>Operational Variables</a:t>
                </a: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3785603-7C97-4D89-8776-35728D83A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rgbClr val="2142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b="9679"/>
            <a:stretch/>
          </p:blipFill>
          <p:spPr>
            <a:xfrm>
              <a:off x="501025" y="2911634"/>
              <a:ext cx="285301" cy="30922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9B67D2-9872-4D0D-87F8-FDD7F5D46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2142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15" y="3283421"/>
              <a:ext cx="249782" cy="24978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A4DB86F-BF2F-4D4A-A622-1227E8F4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2142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25" y="3903153"/>
              <a:ext cx="246378" cy="24637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EE1E74-30AF-4B20-8A37-56024A515787}"/>
                </a:ext>
              </a:extLst>
            </p:cNvPr>
            <p:cNvGrpSpPr/>
            <p:nvPr/>
          </p:nvGrpSpPr>
          <p:grpSpPr>
            <a:xfrm>
              <a:off x="443085" y="3533521"/>
              <a:ext cx="343241" cy="333614"/>
              <a:chOff x="6705717" y="1223408"/>
              <a:chExt cx="3943542" cy="3927181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6434F61-17C9-45D5-9135-219A9CC12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rgbClr val="21423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5717" y="2610907"/>
                <a:ext cx="2539682" cy="253968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1A81726-D8A8-4391-8889-D2C079772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rgbClr val="21423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9582" y="1223408"/>
                <a:ext cx="2539677" cy="2539686"/>
              </a:xfrm>
              <a:prstGeom prst="rect">
                <a:avLst/>
              </a:prstGeom>
            </p:spPr>
          </p:pic>
        </p:grp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F0DF0104-772F-49AE-ABC3-557BBB35A24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rgbClr val="21715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54"/>
          <a:stretch/>
        </p:blipFill>
        <p:spPr>
          <a:xfrm>
            <a:off x="2780457" y="4994959"/>
            <a:ext cx="732295" cy="6315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C6ED50-5877-4E56-BA0F-1763ED8E09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592" y="4812708"/>
            <a:ext cx="1453859" cy="1141578"/>
          </a:xfrm>
          <a:prstGeom prst="rect">
            <a:avLst/>
          </a:prstGeom>
          <a:ln w="9525">
            <a:solidFill>
              <a:srgbClr val="74819C"/>
            </a:solidFill>
          </a:ln>
        </p:spPr>
      </p:pic>
      <p:sp>
        <p:nvSpPr>
          <p:cNvPr id="42" name="Down Arrow 110">
            <a:extLst>
              <a:ext uri="{FF2B5EF4-FFF2-40B4-BE49-F238E27FC236}">
                <a16:creationId xmlns:a16="http://schemas.microsoft.com/office/drawing/2014/main" id="{8FD136DB-81BB-4487-9444-9FFDD9F01105}"/>
              </a:ext>
            </a:extLst>
          </p:cNvPr>
          <p:cNvSpPr/>
          <p:nvPr/>
        </p:nvSpPr>
        <p:spPr>
          <a:xfrm rot="16200000" flipH="1">
            <a:off x="2334486" y="5111286"/>
            <a:ext cx="286534" cy="423839"/>
          </a:xfrm>
          <a:prstGeom prst="downArrow">
            <a:avLst/>
          </a:prstGeom>
          <a:solidFill>
            <a:srgbClr val="89898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Down Arrow 110">
            <a:extLst>
              <a:ext uri="{FF2B5EF4-FFF2-40B4-BE49-F238E27FC236}">
                <a16:creationId xmlns:a16="http://schemas.microsoft.com/office/drawing/2014/main" id="{93EF2383-3D72-495F-90D7-D22F54F39BD0}"/>
              </a:ext>
            </a:extLst>
          </p:cNvPr>
          <p:cNvSpPr/>
          <p:nvPr/>
        </p:nvSpPr>
        <p:spPr>
          <a:xfrm rot="16200000" flipH="1">
            <a:off x="3628008" y="5111287"/>
            <a:ext cx="286534" cy="423839"/>
          </a:xfrm>
          <a:prstGeom prst="downArrow">
            <a:avLst/>
          </a:prstGeom>
          <a:solidFill>
            <a:srgbClr val="89898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01FCA5-066D-4930-A3AA-D9758C7AF610}"/>
              </a:ext>
            </a:extLst>
          </p:cNvPr>
          <p:cNvSpPr txBox="1"/>
          <p:nvPr/>
        </p:nvSpPr>
        <p:spPr>
          <a:xfrm>
            <a:off x="8204920" y="4090630"/>
            <a:ext cx="1566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24F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Identify Key Metrics</a:t>
            </a:r>
          </a:p>
        </p:txBody>
      </p:sp>
      <p:pic>
        <p:nvPicPr>
          <p:cNvPr id="45" name="Picture 2" descr="https://d30y9cdsu7xlg0.cloudfront.net/png/1630955-200.png">
            <a:extLst>
              <a:ext uri="{FF2B5EF4-FFF2-40B4-BE49-F238E27FC236}">
                <a16:creationId xmlns:a16="http://schemas.microsoft.com/office/drawing/2014/main" id="{7E0D6EA0-5CEA-4A3F-AF81-870A48DA7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59"/>
          <a:stretch/>
        </p:blipFill>
        <p:spPr bwMode="auto">
          <a:xfrm>
            <a:off x="6583614" y="5064715"/>
            <a:ext cx="1222463" cy="6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d30y9cdsu7xlg0.cloudfront.net/png/1363345-200.png">
            <a:extLst>
              <a:ext uri="{FF2B5EF4-FFF2-40B4-BE49-F238E27FC236}">
                <a16:creationId xmlns:a16="http://schemas.microsoft.com/office/drawing/2014/main" id="{A0B47B4D-DB3C-410B-B862-BBCB6BA7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845" y="4868983"/>
            <a:ext cx="945090" cy="94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Week Trend">
            <a:extLst>
              <a:ext uri="{FF2B5EF4-FFF2-40B4-BE49-F238E27FC236}">
                <a16:creationId xmlns:a16="http://schemas.microsoft.com/office/drawing/2014/main" id="{6431CD63-37CC-40D1-9880-6AA98CCAEA56}"/>
              </a:ext>
            </a:extLst>
          </p:cNvPr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24"/>
          <a:stretch/>
        </p:blipFill>
        <p:spPr>
          <a:xfrm>
            <a:off x="10460922" y="4634725"/>
            <a:ext cx="820233" cy="10040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8" name="Day trend">
            <a:extLst>
              <a:ext uri="{FF2B5EF4-FFF2-40B4-BE49-F238E27FC236}">
                <a16:creationId xmlns:a16="http://schemas.microsoft.com/office/drawing/2014/main" id="{CD2C7482-7DF6-4779-8987-B286FC6AAFB8}"/>
              </a:ext>
            </a:extLst>
          </p:cNvPr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3"/>
          <a:stretch/>
        </p:blipFill>
        <p:spPr>
          <a:xfrm>
            <a:off x="10321863" y="4899747"/>
            <a:ext cx="791403" cy="10897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71486E5-91BF-4400-AA9A-DA1E346D0E17}"/>
              </a:ext>
            </a:extLst>
          </p:cNvPr>
          <p:cNvPicPr>
            <a:picLocks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4"/>
          <a:stretch/>
        </p:blipFill>
        <p:spPr>
          <a:xfrm>
            <a:off x="10123485" y="5131578"/>
            <a:ext cx="882748" cy="989357"/>
          </a:xfrm>
          <a:prstGeom prst="rect">
            <a:avLst/>
          </a:prstGeom>
        </p:spPr>
      </p:pic>
      <p:sp>
        <p:nvSpPr>
          <p:cNvPr id="50" name="Down Arrow 110">
            <a:extLst>
              <a:ext uri="{FF2B5EF4-FFF2-40B4-BE49-F238E27FC236}">
                <a16:creationId xmlns:a16="http://schemas.microsoft.com/office/drawing/2014/main" id="{EA7E5B81-E0AB-46CD-8281-A46BF301332E}"/>
              </a:ext>
            </a:extLst>
          </p:cNvPr>
          <p:cNvSpPr/>
          <p:nvPr/>
        </p:nvSpPr>
        <p:spPr>
          <a:xfrm rot="16200000" flipH="1">
            <a:off x="8038431" y="5129608"/>
            <a:ext cx="286534" cy="423839"/>
          </a:xfrm>
          <a:prstGeom prst="downArrow">
            <a:avLst/>
          </a:prstGeom>
          <a:solidFill>
            <a:srgbClr val="89898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Down Arrow 110">
            <a:extLst>
              <a:ext uri="{FF2B5EF4-FFF2-40B4-BE49-F238E27FC236}">
                <a16:creationId xmlns:a16="http://schemas.microsoft.com/office/drawing/2014/main" id="{E57FCEEF-C6C1-4790-B0B2-A61C82F65E0B}"/>
              </a:ext>
            </a:extLst>
          </p:cNvPr>
          <p:cNvSpPr/>
          <p:nvPr/>
        </p:nvSpPr>
        <p:spPr>
          <a:xfrm rot="16200000" flipH="1">
            <a:off x="9616801" y="5129608"/>
            <a:ext cx="286534" cy="423839"/>
          </a:xfrm>
          <a:prstGeom prst="downArrow">
            <a:avLst/>
          </a:prstGeom>
          <a:solidFill>
            <a:srgbClr val="89898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2" name="Picture 51">
            <a:hlinkClick r:id="rId14" action="ppaction://hlinksldjump"/>
            <a:extLst>
              <a:ext uri="{FF2B5EF4-FFF2-40B4-BE49-F238E27FC236}">
                <a16:creationId xmlns:a16="http://schemas.microsoft.com/office/drawing/2014/main" id="{A3CBC807-399E-4F92-A8B7-FC4EEB80F17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95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06688" y="2319337"/>
            <a:ext cx="6372225" cy="914400"/>
          </a:xfrm>
        </p:spPr>
        <p:txBody>
          <a:bodyPr/>
          <a:lstStyle/>
          <a:p>
            <a:r>
              <a:rPr lang="en-IN" dirty="0"/>
              <a:t>Leading Home Repairs Company</a:t>
            </a:r>
          </a:p>
        </p:txBody>
      </p:sp>
    </p:spTree>
    <p:extLst>
      <p:ext uri="{BB962C8B-B14F-4D97-AF65-F5344CB8AC3E}">
        <p14:creationId xmlns:p14="http://schemas.microsoft.com/office/powerpoint/2010/main" val="3313201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AC18815-C7E4-4587-95FB-FB478FB6C9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A6739A3-A001-4132-AECF-E1735C6210C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61591" y="843027"/>
            <a:ext cx="84349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65656"/>
                </a:solidFill>
                <a:latin typeface="Lato"/>
              </a:rPr>
              <a:t>Client is America's </a:t>
            </a:r>
            <a:r>
              <a:rPr lang="en-US" sz="1600" b="1" dirty="0">
                <a:solidFill>
                  <a:srgbClr val="565656"/>
                </a:solidFill>
                <a:latin typeface="Lato"/>
              </a:rPr>
              <a:t>largest product repair service provider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565656"/>
                </a:solidFill>
                <a:latin typeface="Lato"/>
              </a:rPr>
              <a:t>Has active relationships with more than </a:t>
            </a:r>
            <a:r>
              <a:rPr lang="en-IN" sz="1600" b="1" dirty="0">
                <a:solidFill>
                  <a:srgbClr val="565656"/>
                </a:solidFill>
                <a:latin typeface="Lato"/>
              </a:rPr>
              <a:t>35 million households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65656"/>
                </a:solidFill>
                <a:latin typeface="Lato"/>
              </a:rPr>
              <a:t>Delivers a </a:t>
            </a:r>
            <a:r>
              <a:rPr lang="en-US" sz="1600" b="1" dirty="0">
                <a:solidFill>
                  <a:srgbClr val="565656"/>
                </a:solidFill>
                <a:latin typeface="Lato"/>
              </a:rPr>
              <a:t>broad range of retail-related residential and commercial 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65656"/>
                </a:solidFill>
                <a:latin typeface="Lato"/>
              </a:rPr>
              <a:t>Includes </a:t>
            </a:r>
            <a:r>
              <a:rPr lang="en-US" sz="1600" b="1" dirty="0">
                <a:solidFill>
                  <a:srgbClr val="565656"/>
                </a:solidFill>
                <a:latin typeface="Lato"/>
              </a:rPr>
              <a:t>Home improvement services </a:t>
            </a:r>
            <a:r>
              <a:rPr lang="en-US" sz="1600" dirty="0">
                <a:solidFill>
                  <a:srgbClr val="565656"/>
                </a:solidFill>
                <a:latin typeface="Lato"/>
              </a:rPr>
              <a:t>(cabinet re-facing/ kitchen remodeling) &amp; </a:t>
            </a:r>
            <a:r>
              <a:rPr lang="en-US" sz="1600" b="1" dirty="0">
                <a:solidFill>
                  <a:srgbClr val="565656"/>
                </a:solidFill>
                <a:latin typeface="Lato"/>
              </a:rPr>
              <a:t>Maintenance Services </a:t>
            </a:r>
            <a:r>
              <a:rPr lang="en-US" sz="1600" dirty="0">
                <a:solidFill>
                  <a:srgbClr val="565656"/>
                </a:solidFill>
                <a:latin typeface="Lato"/>
              </a:rPr>
              <a:t>(preventive maintenance)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65656"/>
                </a:solidFill>
                <a:latin typeface="Lato"/>
              </a:rPr>
              <a:t>Over </a:t>
            </a:r>
            <a:r>
              <a:rPr lang="en-US" sz="1600" b="1" dirty="0">
                <a:solidFill>
                  <a:srgbClr val="565656"/>
                </a:solidFill>
                <a:latin typeface="Lato"/>
              </a:rPr>
              <a:t>13 million people covered by Sears protection agreements</a:t>
            </a:r>
            <a:endParaRPr lang="en-US" sz="1600" b="0" i="0" dirty="0">
              <a:solidFill>
                <a:srgbClr val="565656"/>
              </a:solidFill>
              <a:effectLst/>
              <a:latin typeface="Lato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4019" y="922539"/>
            <a:ext cx="3150996" cy="1019000"/>
            <a:chOff x="204019" y="1532344"/>
            <a:chExt cx="3150996" cy="101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19" y="1532344"/>
              <a:ext cx="847725" cy="7143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744" y="1550675"/>
              <a:ext cx="1809750" cy="3048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43448" y="1812680"/>
              <a:ext cx="23115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Fix any appliance regardless of where the purchase was made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8318" y="2532380"/>
            <a:ext cx="3036697" cy="832634"/>
            <a:chOff x="318318" y="2974451"/>
            <a:chExt cx="3036697" cy="83263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318" y="2974451"/>
              <a:ext cx="619125" cy="7429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1744" y="3003958"/>
              <a:ext cx="2057400" cy="3333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002294" y="3283865"/>
              <a:ext cx="23527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Home upgrades, remodeling and improvements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9184" y="3990049"/>
            <a:ext cx="2879746" cy="1053149"/>
            <a:chOff x="352439" y="4290440"/>
            <a:chExt cx="2879746" cy="10531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439" y="4409548"/>
              <a:ext cx="600075" cy="60007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1744" y="4290440"/>
              <a:ext cx="1352550" cy="3810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69822" y="4604925"/>
              <a:ext cx="22623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Extending life of HVAC, appliances &amp; lawn &amp; garden tools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561591" y="3846514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chemeClr val="accent5">
                    <a:lumMod val="75000"/>
                  </a:schemeClr>
                </a:solidFill>
              </a:rPr>
              <a:t>Highlights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00993B-21AA-4158-83B0-8EAC636F1F0F}"/>
              </a:ext>
            </a:extLst>
          </p:cNvPr>
          <p:cNvGrpSpPr/>
          <p:nvPr/>
        </p:nvGrpSpPr>
        <p:grpSpPr>
          <a:xfrm>
            <a:off x="3685060" y="4446732"/>
            <a:ext cx="8311485" cy="767687"/>
            <a:chOff x="3685059" y="5052244"/>
            <a:chExt cx="8311485" cy="767687"/>
          </a:xfrm>
        </p:grpSpPr>
        <p:grpSp>
          <p:nvGrpSpPr>
            <p:cNvPr id="19" name="Group 18"/>
            <p:cNvGrpSpPr/>
            <p:nvPr/>
          </p:nvGrpSpPr>
          <p:grpSpPr>
            <a:xfrm>
              <a:off x="3685059" y="5052244"/>
              <a:ext cx="8311485" cy="767687"/>
              <a:chOff x="193642" y="1811549"/>
              <a:chExt cx="9180450" cy="831505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6511" y="1811549"/>
                <a:ext cx="2987754" cy="81886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19943" y="1811549"/>
                <a:ext cx="3054149" cy="818866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3642" y="1824188"/>
                <a:ext cx="2607191" cy="818866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FDB5507-D673-43AB-9D99-1121F5A7F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6358" t="3608" r="44268" b="42144"/>
            <a:stretch/>
          </p:blipFill>
          <p:spPr>
            <a:xfrm>
              <a:off x="4532243" y="5065496"/>
              <a:ext cx="200869" cy="34630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981AACB-A22D-4447-93E8-5E4DE508A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9558" b="31655"/>
            <a:stretch/>
          </p:blipFill>
          <p:spPr>
            <a:xfrm>
              <a:off x="10048771" y="5052244"/>
              <a:ext cx="495070" cy="516702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Overview</a:t>
            </a:r>
          </a:p>
        </p:txBody>
      </p:sp>
      <p:pic>
        <p:nvPicPr>
          <p:cNvPr id="25" name="Picture 24">
            <a:hlinkClick r:id="rId12" action="ppaction://hlinksldjump"/>
            <a:extLst>
              <a:ext uri="{FF2B5EF4-FFF2-40B4-BE49-F238E27FC236}">
                <a16:creationId xmlns:a16="http://schemas.microsoft.com/office/drawing/2014/main" id="{8E021F14-30C7-447F-8C0D-76FB1C129E3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2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2AC26-72A8-4E64-BC3A-A3E9DFC5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CCB371-D4FA-4864-A1F7-2C8658615F16}"/>
              </a:ext>
            </a:extLst>
          </p:cNvPr>
          <p:cNvGrpSpPr/>
          <p:nvPr/>
        </p:nvGrpSpPr>
        <p:grpSpPr>
          <a:xfrm>
            <a:off x="506722" y="845033"/>
            <a:ext cx="10379596" cy="731520"/>
            <a:chOff x="1193569" y="1270441"/>
            <a:chExt cx="10379596" cy="731520"/>
          </a:xfrm>
        </p:grpSpPr>
        <p:sp>
          <p:nvSpPr>
            <p:cNvPr id="11" name="Abgerundetes Rechteck 37">
              <a:hlinkClick r:id="rId3" action="ppaction://hlinksldjump"/>
              <a:extLst>
                <a:ext uri="{FF2B5EF4-FFF2-40B4-BE49-F238E27FC236}">
                  <a16:creationId xmlns:a16="http://schemas.microsoft.com/office/drawing/2014/main" id="{42FC84DB-72D6-44BD-9738-8951FBDF0F86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5EEE6A-68FB-4D92-AC5D-D5DE920881B4}"/>
                </a:ext>
              </a:extLst>
            </p:cNvPr>
            <p:cNvGrpSpPr/>
            <p:nvPr/>
          </p:nvGrpSpPr>
          <p:grpSpPr>
            <a:xfrm>
              <a:off x="2110927" y="1270441"/>
              <a:ext cx="9462238" cy="731520"/>
              <a:chOff x="2110927" y="1270441"/>
              <a:chExt cx="9462238" cy="731520"/>
            </a:xfrm>
          </p:grpSpPr>
          <p:sp>
            <p:nvSpPr>
              <p:cNvPr id="13" name="Rectangle 9">
                <a:extLst>
                  <a:ext uri="{FF2B5EF4-FFF2-40B4-BE49-F238E27FC236}">
                    <a16:creationId xmlns:a16="http://schemas.microsoft.com/office/drawing/2014/main" id="{1339C2D1-70CB-48A5-8F88-98D82D75D2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10927" y="1270441"/>
                <a:ext cx="829535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4" name="Rectangle 24">
                <a:extLst>
                  <a:ext uri="{FF2B5EF4-FFF2-40B4-BE49-F238E27FC236}">
                    <a16:creationId xmlns:a16="http://schemas.microsoft.com/office/drawing/2014/main" id="{5B13D54F-74A0-4889-900A-D1AC48C77014}"/>
                  </a:ext>
                </a:extLst>
              </p:cNvPr>
              <p:cNvSpPr txBox="1"/>
              <p:nvPr/>
            </p:nvSpPr>
            <p:spPr>
              <a:xfrm>
                <a:off x="2251178" y="1487875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IN" dirty="0"/>
                  <a:t>Introduction to LatentView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A4D2D2-0D93-4AED-A3E3-65742064C153}"/>
              </a:ext>
            </a:extLst>
          </p:cNvPr>
          <p:cNvGrpSpPr/>
          <p:nvPr/>
        </p:nvGrpSpPr>
        <p:grpSpPr>
          <a:xfrm>
            <a:off x="506722" y="1833571"/>
            <a:ext cx="10232759" cy="736378"/>
            <a:chOff x="1193569" y="2340602"/>
            <a:chExt cx="10232759" cy="7363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3AEEF0F-B2F5-4ABB-B2CD-3CD68A52E58C}"/>
                </a:ext>
              </a:extLst>
            </p:cNvPr>
            <p:cNvGrpSpPr/>
            <p:nvPr/>
          </p:nvGrpSpPr>
          <p:grpSpPr>
            <a:xfrm>
              <a:off x="2104341" y="2340602"/>
              <a:ext cx="9321987" cy="731520"/>
              <a:chOff x="2104341" y="2340602"/>
              <a:chExt cx="9321987" cy="731520"/>
            </a:xfrm>
          </p:grpSpPr>
          <p:sp>
            <p:nvSpPr>
              <p:cNvPr id="18" name="Rectangle 9">
                <a:extLst>
                  <a:ext uri="{FF2B5EF4-FFF2-40B4-BE49-F238E27FC236}">
                    <a16:creationId xmlns:a16="http://schemas.microsoft.com/office/drawing/2014/main" id="{16BBA945-B67B-46F2-BA27-6F36D9D73B5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10927" y="2340602"/>
                <a:ext cx="829535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9" name="Rectangle 24">
                <a:extLst>
                  <a:ext uri="{FF2B5EF4-FFF2-40B4-BE49-F238E27FC236}">
                    <a16:creationId xmlns:a16="http://schemas.microsoft.com/office/drawing/2014/main" id="{411AF7F2-CEB4-4CC7-A8D1-52E3F85326A4}"/>
                  </a:ext>
                </a:extLst>
              </p:cNvPr>
              <p:cNvSpPr txBox="1"/>
              <p:nvPr/>
            </p:nvSpPr>
            <p:spPr>
              <a:xfrm>
                <a:off x="2104341" y="2557891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lvl1pPr marL="190500" lvl="0" indent="-19050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 b="1"/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pPr marL="0" indent="0">
                  <a:buNone/>
                </a:pPr>
                <a:endParaRPr lang="en-US" sz="2000" b="0" kern="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" name="Abgerundetes Rechteck 37">
              <a:hlinkClick r:id="rId4" action="ppaction://hlinksldjump"/>
              <a:extLst>
                <a:ext uri="{FF2B5EF4-FFF2-40B4-BE49-F238E27FC236}">
                  <a16:creationId xmlns:a16="http://schemas.microsoft.com/office/drawing/2014/main" id="{036E5A7C-0D1A-470E-81BC-3C6A302777E8}"/>
                </a:ext>
              </a:extLst>
            </p:cNvPr>
            <p:cNvSpPr/>
            <p:nvPr/>
          </p:nvSpPr>
          <p:spPr bwMode="gray">
            <a:xfrm>
              <a:off x="1193569" y="2345460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6B378BF-702E-4F48-8018-09EEC37CDFE8}"/>
              </a:ext>
            </a:extLst>
          </p:cNvPr>
          <p:cNvSpPr txBox="1"/>
          <p:nvPr/>
        </p:nvSpPr>
        <p:spPr>
          <a:xfrm>
            <a:off x="1578845" y="2036346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lvl="0" indent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2000" b="0" kern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r>
              <a:rPr lang="en-IN" dirty="0"/>
              <a:t>Our Approach on Building an Enterprise Analytics Solution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551462-1470-49A2-B4D3-3028453D62EB}"/>
              </a:ext>
            </a:extLst>
          </p:cNvPr>
          <p:cNvGrpSpPr/>
          <p:nvPr/>
        </p:nvGrpSpPr>
        <p:grpSpPr>
          <a:xfrm>
            <a:off x="506722" y="2837569"/>
            <a:ext cx="10232759" cy="736378"/>
            <a:chOff x="1193569" y="2340602"/>
            <a:chExt cx="10232759" cy="73637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796641-7D0F-401A-8566-8DAB30B5430A}"/>
                </a:ext>
              </a:extLst>
            </p:cNvPr>
            <p:cNvGrpSpPr/>
            <p:nvPr/>
          </p:nvGrpSpPr>
          <p:grpSpPr>
            <a:xfrm>
              <a:off x="2104341" y="2340602"/>
              <a:ext cx="9321987" cy="731520"/>
              <a:chOff x="2104341" y="2340602"/>
              <a:chExt cx="9321987" cy="731520"/>
            </a:xfrm>
          </p:grpSpPr>
          <p:sp>
            <p:nvSpPr>
              <p:cNvPr id="24" name="Rectangle 9">
                <a:extLst>
                  <a:ext uri="{FF2B5EF4-FFF2-40B4-BE49-F238E27FC236}">
                    <a16:creationId xmlns:a16="http://schemas.microsoft.com/office/drawing/2014/main" id="{7FBE17D8-5F47-4076-8BD1-40546BB266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10927" y="2340602"/>
                <a:ext cx="829535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id="{45642E3E-8D23-4F38-8A2A-0AAC3879A7C9}"/>
                  </a:ext>
                </a:extLst>
              </p:cNvPr>
              <p:cNvSpPr txBox="1"/>
              <p:nvPr/>
            </p:nvSpPr>
            <p:spPr>
              <a:xfrm>
                <a:off x="2104341" y="2557891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lvl1pPr marL="190500" lvl="0" indent="-19050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 b="1"/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pPr marL="0" indent="0">
                  <a:buNone/>
                </a:pPr>
                <a:endParaRPr lang="en-US" sz="2000" b="0" kern="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Abgerundetes Rechteck 37">
              <a:hlinkClick r:id="rId4" action="ppaction://hlinksldjump"/>
              <a:extLst>
                <a:ext uri="{FF2B5EF4-FFF2-40B4-BE49-F238E27FC236}">
                  <a16:creationId xmlns:a16="http://schemas.microsoft.com/office/drawing/2014/main" id="{6E7A9D7C-0B4E-4032-A0B1-05DBA615343B}"/>
                </a:ext>
              </a:extLst>
            </p:cNvPr>
            <p:cNvSpPr/>
            <p:nvPr/>
          </p:nvSpPr>
          <p:spPr bwMode="gray">
            <a:xfrm>
              <a:off x="1193569" y="2345460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</p:grpSp>
      <p:sp>
        <p:nvSpPr>
          <p:cNvPr id="27" name="Rectangle 24">
            <a:extLst>
              <a:ext uri="{FF2B5EF4-FFF2-40B4-BE49-F238E27FC236}">
                <a16:creationId xmlns:a16="http://schemas.microsoft.com/office/drawing/2014/main" id="{8AEA9BA5-99B7-4625-906A-372DCDC6FC29}"/>
              </a:ext>
            </a:extLst>
          </p:cNvPr>
          <p:cNvSpPr txBox="1"/>
          <p:nvPr/>
        </p:nvSpPr>
        <p:spPr>
          <a:xfrm>
            <a:off x="1564330" y="3004197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lvl="0" indent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2000" b="0" kern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r>
              <a:rPr lang="en-IN" dirty="0"/>
              <a:t>Representative Case Studies</a:t>
            </a:r>
          </a:p>
        </p:txBody>
      </p:sp>
    </p:spTree>
    <p:extLst>
      <p:ext uri="{BB962C8B-B14F-4D97-AF65-F5344CB8AC3E}">
        <p14:creationId xmlns:p14="http://schemas.microsoft.com/office/powerpoint/2010/main" val="115339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36A5-B232-40D6-8C83-71369374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Impact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CCCC81-F03E-4F8E-A50F-086DF9071811}"/>
              </a:ext>
            </a:extLst>
          </p:cNvPr>
          <p:cNvSpPr/>
          <p:nvPr/>
        </p:nvSpPr>
        <p:spPr bwMode="auto">
          <a:xfrm>
            <a:off x="7158030" y="4581985"/>
            <a:ext cx="2254470" cy="9144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4% increase in first time completes</a:t>
            </a:r>
          </a:p>
        </p:txBody>
      </p:sp>
      <p:sp>
        <p:nvSpPr>
          <p:cNvPr id="4" name="Pentagon 31">
            <a:extLst>
              <a:ext uri="{FF2B5EF4-FFF2-40B4-BE49-F238E27FC236}">
                <a16:creationId xmlns:a16="http://schemas.microsoft.com/office/drawing/2014/main" id="{7FFEE895-50D5-4F76-ADFB-B774994D5828}"/>
              </a:ext>
            </a:extLst>
          </p:cNvPr>
          <p:cNvSpPr/>
          <p:nvPr/>
        </p:nvSpPr>
        <p:spPr>
          <a:xfrm>
            <a:off x="2411162" y="1350443"/>
            <a:ext cx="2286000" cy="822960"/>
          </a:xfrm>
          <a:prstGeom prst="homePlate">
            <a:avLst>
              <a:gd name="adj" fmla="val 35402"/>
            </a:avLst>
          </a:prstGeom>
          <a:solidFill>
            <a:srgbClr val="2F3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200" kern="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Demand </a:t>
            </a:r>
          </a:p>
          <a:p>
            <a:pPr lvl="0" algn="ctr">
              <a:defRPr/>
            </a:pPr>
            <a:r>
              <a:rPr lang="en-IN" sz="1200" kern="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Forecasting</a:t>
            </a:r>
          </a:p>
        </p:txBody>
      </p:sp>
      <p:sp>
        <p:nvSpPr>
          <p:cNvPr id="5" name="Freeform 32">
            <a:extLst>
              <a:ext uri="{FF2B5EF4-FFF2-40B4-BE49-F238E27FC236}">
                <a16:creationId xmlns:a16="http://schemas.microsoft.com/office/drawing/2014/main" id="{DB86F357-CB7F-4145-9A97-995E18891A7C}"/>
              </a:ext>
            </a:extLst>
          </p:cNvPr>
          <p:cNvSpPr/>
          <p:nvPr/>
        </p:nvSpPr>
        <p:spPr>
          <a:xfrm>
            <a:off x="4807215" y="1350443"/>
            <a:ext cx="2286000" cy="822960"/>
          </a:xfrm>
          <a:custGeom>
            <a:avLst/>
            <a:gdLst>
              <a:gd name="connsiteX0" fmla="*/ 0 w 2717012"/>
              <a:gd name="connsiteY0" fmla="*/ 0 h 789985"/>
              <a:gd name="connsiteX1" fmla="*/ 2322020 w 2717012"/>
              <a:gd name="connsiteY1" fmla="*/ 0 h 789985"/>
              <a:gd name="connsiteX2" fmla="*/ 2717012 w 2717012"/>
              <a:gd name="connsiteY2" fmla="*/ 394993 h 789985"/>
              <a:gd name="connsiteX3" fmla="*/ 2322020 w 2717012"/>
              <a:gd name="connsiteY3" fmla="*/ 789985 h 789985"/>
              <a:gd name="connsiteX4" fmla="*/ 0 w 2717012"/>
              <a:gd name="connsiteY4" fmla="*/ 789985 h 789985"/>
              <a:gd name="connsiteX5" fmla="*/ 394993 w 2717012"/>
              <a:gd name="connsiteY5" fmla="*/ 394993 h 789985"/>
              <a:gd name="connsiteX6" fmla="*/ 0 w 2717012"/>
              <a:gd name="connsiteY6" fmla="*/ 0 h 789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7012" h="789985">
                <a:moveTo>
                  <a:pt x="0" y="0"/>
                </a:moveTo>
                <a:lnTo>
                  <a:pt x="2322020" y="0"/>
                </a:lnTo>
                <a:lnTo>
                  <a:pt x="2717012" y="394993"/>
                </a:lnTo>
                <a:lnTo>
                  <a:pt x="2322020" y="789985"/>
                </a:lnTo>
                <a:lnTo>
                  <a:pt x="0" y="789985"/>
                </a:lnTo>
                <a:lnTo>
                  <a:pt x="394993" y="394993"/>
                </a:lnTo>
                <a:lnTo>
                  <a:pt x="0" y="0"/>
                </a:lnTo>
                <a:close/>
              </a:path>
            </a:pathLst>
          </a:custGeom>
          <a:solidFill>
            <a:srgbClr val="A2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200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Workforce </a:t>
            </a:r>
          </a:p>
          <a:p>
            <a:pPr lvl="0" algn="ctr">
              <a:defRPr/>
            </a:pPr>
            <a:r>
              <a:rPr lang="en-IN" sz="1200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Planning</a:t>
            </a:r>
            <a:endParaRPr lang="en-US" sz="1200" kern="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6" name="Freeform 33">
            <a:extLst>
              <a:ext uri="{FF2B5EF4-FFF2-40B4-BE49-F238E27FC236}">
                <a16:creationId xmlns:a16="http://schemas.microsoft.com/office/drawing/2014/main" id="{B2F95EE3-7AD7-47B2-9D39-5678E4D8B169}"/>
              </a:ext>
            </a:extLst>
          </p:cNvPr>
          <p:cNvSpPr/>
          <p:nvPr/>
        </p:nvSpPr>
        <p:spPr>
          <a:xfrm>
            <a:off x="7203268" y="1350443"/>
            <a:ext cx="2286000" cy="822960"/>
          </a:xfrm>
          <a:custGeom>
            <a:avLst/>
            <a:gdLst>
              <a:gd name="connsiteX0" fmla="*/ 0 w 2717012"/>
              <a:gd name="connsiteY0" fmla="*/ 0 h 789985"/>
              <a:gd name="connsiteX1" fmla="*/ 2322020 w 2717012"/>
              <a:gd name="connsiteY1" fmla="*/ 0 h 789985"/>
              <a:gd name="connsiteX2" fmla="*/ 2717012 w 2717012"/>
              <a:gd name="connsiteY2" fmla="*/ 394993 h 789985"/>
              <a:gd name="connsiteX3" fmla="*/ 2322020 w 2717012"/>
              <a:gd name="connsiteY3" fmla="*/ 789985 h 789985"/>
              <a:gd name="connsiteX4" fmla="*/ 0 w 2717012"/>
              <a:gd name="connsiteY4" fmla="*/ 789985 h 789985"/>
              <a:gd name="connsiteX5" fmla="*/ 394993 w 2717012"/>
              <a:gd name="connsiteY5" fmla="*/ 394993 h 789985"/>
              <a:gd name="connsiteX6" fmla="*/ 0 w 2717012"/>
              <a:gd name="connsiteY6" fmla="*/ 0 h 789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7012" h="789985">
                <a:moveTo>
                  <a:pt x="0" y="0"/>
                </a:moveTo>
                <a:lnTo>
                  <a:pt x="2322020" y="0"/>
                </a:lnTo>
                <a:lnTo>
                  <a:pt x="2717012" y="394993"/>
                </a:lnTo>
                <a:lnTo>
                  <a:pt x="2322020" y="789985"/>
                </a:lnTo>
                <a:lnTo>
                  <a:pt x="0" y="789985"/>
                </a:lnTo>
                <a:lnTo>
                  <a:pt x="394993" y="394993"/>
                </a:lnTo>
                <a:lnTo>
                  <a:pt x="0" y="0"/>
                </a:lnTo>
                <a:close/>
              </a:path>
            </a:pathLst>
          </a:cu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335B74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Inventory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335B74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Planning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335B74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7" name="Freeform 34">
            <a:extLst>
              <a:ext uri="{FF2B5EF4-FFF2-40B4-BE49-F238E27FC236}">
                <a16:creationId xmlns:a16="http://schemas.microsoft.com/office/drawing/2014/main" id="{7CFD107B-67C1-4FF0-98F6-F89F2BF01FC4}"/>
              </a:ext>
            </a:extLst>
          </p:cNvPr>
          <p:cNvSpPr/>
          <p:nvPr/>
        </p:nvSpPr>
        <p:spPr>
          <a:xfrm>
            <a:off x="9520796" y="1350443"/>
            <a:ext cx="2286000" cy="822960"/>
          </a:xfrm>
          <a:custGeom>
            <a:avLst/>
            <a:gdLst>
              <a:gd name="connsiteX0" fmla="*/ 0 w 2717012"/>
              <a:gd name="connsiteY0" fmla="*/ 0 h 789985"/>
              <a:gd name="connsiteX1" fmla="*/ 2322020 w 2717012"/>
              <a:gd name="connsiteY1" fmla="*/ 0 h 789985"/>
              <a:gd name="connsiteX2" fmla="*/ 2717012 w 2717012"/>
              <a:gd name="connsiteY2" fmla="*/ 394993 h 789985"/>
              <a:gd name="connsiteX3" fmla="*/ 2322020 w 2717012"/>
              <a:gd name="connsiteY3" fmla="*/ 789985 h 789985"/>
              <a:gd name="connsiteX4" fmla="*/ 0 w 2717012"/>
              <a:gd name="connsiteY4" fmla="*/ 789985 h 789985"/>
              <a:gd name="connsiteX5" fmla="*/ 394993 w 2717012"/>
              <a:gd name="connsiteY5" fmla="*/ 394993 h 789985"/>
              <a:gd name="connsiteX6" fmla="*/ 0 w 2717012"/>
              <a:gd name="connsiteY6" fmla="*/ 0 h 789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7012" h="789985">
                <a:moveTo>
                  <a:pt x="0" y="0"/>
                </a:moveTo>
                <a:lnTo>
                  <a:pt x="2322020" y="0"/>
                </a:lnTo>
                <a:lnTo>
                  <a:pt x="2717012" y="394993"/>
                </a:lnTo>
                <a:lnTo>
                  <a:pt x="2322020" y="789985"/>
                </a:lnTo>
                <a:lnTo>
                  <a:pt x="0" y="789985"/>
                </a:lnTo>
                <a:lnTo>
                  <a:pt x="394993" y="394993"/>
                </a:lnTo>
                <a:lnTo>
                  <a:pt x="0" y="0"/>
                </a:lnTo>
                <a:close/>
              </a:path>
            </a:pathLst>
          </a:custGeom>
          <a:solidFill>
            <a:srgbClr val="9B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200" kern="0" dirty="0">
                <a:solidFill>
                  <a:srgbClr val="335B74">
                    <a:lumMod val="7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Advanced </a:t>
            </a:r>
          </a:p>
          <a:p>
            <a:pPr lvl="0" algn="ctr">
              <a:defRPr/>
            </a:pPr>
            <a:r>
              <a:rPr lang="en-IN" sz="1200" kern="0" dirty="0">
                <a:solidFill>
                  <a:srgbClr val="335B74">
                    <a:lumMod val="7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Diagnostics</a:t>
            </a:r>
            <a:endParaRPr lang="en-US" sz="1200" kern="0" dirty="0">
              <a:solidFill>
                <a:srgbClr val="335B74">
                  <a:lumMod val="75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29C49-65FD-4F7B-971F-B2911522C5AB}"/>
              </a:ext>
            </a:extLst>
          </p:cNvPr>
          <p:cNvSpPr/>
          <p:nvPr/>
        </p:nvSpPr>
        <p:spPr>
          <a:xfrm>
            <a:off x="99983" y="830294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A57352-D136-44D8-91C6-DAEAA8C0452D}"/>
              </a:ext>
            </a:extLst>
          </p:cNvPr>
          <p:cNvSpPr/>
          <p:nvPr/>
        </p:nvSpPr>
        <p:spPr>
          <a:xfrm>
            <a:off x="99983" y="1608043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1E82D6-B0F8-4737-9885-C48C02A7C17B}"/>
              </a:ext>
            </a:extLst>
          </p:cNvPr>
          <p:cNvSpPr/>
          <p:nvPr/>
        </p:nvSpPr>
        <p:spPr>
          <a:xfrm>
            <a:off x="2411162" y="789861"/>
            <a:ext cx="9265177" cy="388642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Complete 95% of service requests in 5 days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F63845-A752-481B-8298-018D60DA5EB5}"/>
              </a:ext>
            </a:extLst>
          </p:cNvPr>
          <p:cNvSpPr/>
          <p:nvPr/>
        </p:nvSpPr>
        <p:spPr>
          <a:xfrm>
            <a:off x="2821075" y="741108"/>
            <a:ext cx="8487184" cy="683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E06D7-1B64-4660-8F94-6DB9FF0FA8AD}"/>
              </a:ext>
            </a:extLst>
          </p:cNvPr>
          <p:cNvSpPr/>
          <p:nvPr/>
        </p:nvSpPr>
        <p:spPr>
          <a:xfrm>
            <a:off x="99983" y="2669978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Identify Service Drivers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750D5E-9DBB-45FB-958B-1043905DEE70}"/>
              </a:ext>
            </a:extLst>
          </p:cNvPr>
          <p:cNvSpPr/>
          <p:nvPr/>
        </p:nvSpPr>
        <p:spPr>
          <a:xfrm>
            <a:off x="0" y="3669915"/>
            <a:ext cx="2485959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Analytics Powered Solutions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ABE98A-BDF0-487E-B0F2-F15523F1A981}"/>
              </a:ext>
            </a:extLst>
          </p:cNvPr>
          <p:cNvSpPr/>
          <p:nvPr/>
        </p:nvSpPr>
        <p:spPr bwMode="auto">
          <a:xfrm>
            <a:off x="2432488" y="3474325"/>
            <a:ext cx="225447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More granular forecasting to match supply</a:t>
            </a:r>
            <a:endParaRPr kumimoji="0" lang="en-US" sz="12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94161D-A501-4D49-8154-91E52B2F01BE}"/>
              </a:ext>
            </a:extLst>
          </p:cNvPr>
          <p:cNvSpPr/>
          <p:nvPr/>
        </p:nvSpPr>
        <p:spPr bwMode="auto">
          <a:xfrm>
            <a:off x="4795257" y="3474325"/>
            <a:ext cx="225447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Optimize tech allocation for granular demand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C5B22E-DF85-48CC-90DF-2E5E86AF3232}"/>
              </a:ext>
            </a:extLst>
          </p:cNvPr>
          <p:cNvSpPr/>
          <p:nvPr/>
        </p:nvSpPr>
        <p:spPr bwMode="auto">
          <a:xfrm>
            <a:off x="7158030" y="3474325"/>
            <a:ext cx="225447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Optimize truck stock and order – tech – part match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534CE1-194F-4F91-910A-946D3723C1D7}"/>
              </a:ext>
            </a:extLst>
          </p:cNvPr>
          <p:cNvSpPr/>
          <p:nvPr/>
        </p:nvSpPr>
        <p:spPr bwMode="auto">
          <a:xfrm>
            <a:off x="9520796" y="3474325"/>
            <a:ext cx="225447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Utilize service order data for advanced diagnostics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7D50A9-5B7D-4509-AC06-5B8010EE7720}"/>
              </a:ext>
            </a:extLst>
          </p:cNvPr>
          <p:cNvSpPr/>
          <p:nvPr/>
        </p:nvSpPr>
        <p:spPr bwMode="auto">
          <a:xfrm>
            <a:off x="2432488" y="4581985"/>
            <a:ext cx="2254470" cy="9144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Accuracy up to 92% from 65% reducing lead time by 20%</a:t>
            </a:r>
            <a:endParaRPr kumimoji="0" lang="en-IN" sz="12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3AECB1-0CB5-40BD-9B15-AB4F42F55AF5}"/>
              </a:ext>
            </a:extLst>
          </p:cNvPr>
          <p:cNvSpPr/>
          <p:nvPr/>
        </p:nvSpPr>
        <p:spPr bwMode="auto">
          <a:xfrm>
            <a:off x="4795257" y="4581985"/>
            <a:ext cx="2254470" cy="9144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USD 5 million per annum in incremental revenue as a result of reduced cancellations</a:t>
            </a:r>
            <a:endParaRPr kumimoji="0" lang="en-IN" sz="12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046C0-DB25-4C48-B31A-6346B4BB5199}"/>
              </a:ext>
            </a:extLst>
          </p:cNvPr>
          <p:cNvSpPr/>
          <p:nvPr/>
        </p:nvSpPr>
        <p:spPr bwMode="auto">
          <a:xfrm>
            <a:off x="9520796" y="4581985"/>
            <a:ext cx="2254470" cy="9144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10% reduction in reschedules, resulting in lower trips per repair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22DF7D-E8F2-4998-B619-0619A4941B17}"/>
              </a:ext>
            </a:extLst>
          </p:cNvPr>
          <p:cNvSpPr/>
          <p:nvPr/>
        </p:nvSpPr>
        <p:spPr>
          <a:xfrm>
            <a:off x="99983" y="4885305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Impact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0DE885-D3AB-45AB-8A6B-3A8DD5FA5205}"/>
              </a:ext>
            </a:extLst>
          </p:cNvPr>
          <p:cNvSpPr/>
          <p:nvPr/>
        </p:nvSpPr>
        <p:spPr bwMode="auto">
          <a:xfrm>
            <a:off x="2432488" y="2366664"/>
            <a:ext cx="2254470" cy="914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Lower service levels and less responsive to actual demand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3E5290-554A-4632-BD6C-285CCC6FEDBD}"/>
              </a:ext>
            </a:extLst>
          </p:cNvPr>
          <p:cNvSpPr/>
          <p:nvPr/>
        </p:nvSpPr>
        <p:spPr bwMode="auto">
          <a:xfrm>
            <a:off x="4795257" y="2366664"/>
            <a:ext cx="2254470" cy="914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 Delay in tech allocation and scheduling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E27B18-C49C-484D-8A08-1B1AC0248CDD}"/>
              </a:ext>
            </a:extLst>
          </p:cNvPr>
          <p:cNvSpPr/>
          <p:nvPr/>
        </p:nvSpPr>
        <p:spPr bwMode="auto">
          <a:xfrm>
            <a:off x="7158030" y="2366664"/>
            <a:ext cx="2254470" cy="914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Sub-optimal part assortment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2C780B-5452-484B-A47F-C1B8E9FDFC8C}"/>
              </a:ext>
            </a:extLst>
          </p:cNvPr>
          <p:cNvSpPr/>
          <p:nvPr/>
        </p:nvSpPr>
        <p:spPr bwMode="auto">
          <a:xfrm>
            <a:off x="9520796" y="2366664"/>
            <a:ext cx="2254470" cy="914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First time incompletes</a:t>
            </a:r>
          </a:p>
        </p:txBody>
      </p:sp>
      <p:pic>
        <p:nvPicPr>
          <p:cNvPr id="26" name="Picture 25">
            <a:hlinkClick r:id="rId2" action="ppaction://hlinksldjump"/>
            <a:extLst>
              <a:ext uri="{FF2B5EF4-FFF2-40B4-BE49-F238E27FC236}">
                <a16:creationId xmlns:a16="http://schemas.microsoft.com/office/drawing/2014/main" id="{85A07A79-FD76-48AE-8CB7-519DED1C07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31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4090-42C3-4D62-88AE-A1761679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Supply Chain : Demand Planning &amp; Forecasting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4CDF2A-6D36-4381-A40E-7A551395DB56}"/>
              </a:ext>
            </a:extLst>
          </p:cNvPr>
          <p:cNvGrpSpPr/>
          <p:nvPr/>
        </p:nvGrpSpPr>
        <p:grpSpPr>
          <a:xfrm>
            <a:off x="315488" y="2007193"/>
            <a:ext cx="2021008" cy="3930299"/>
            <a:chOff x="841830" y="1625600"/>
            <a:chExt cx="2021008" cy="3930299"/>
          </a:xfrm>
        </p:grpSpPr>
        <p:sp>
          <p:nvSpPr>
            <p:cNvPr id="4" name="Rectangle 111">
              <a:extLst>
                <a:ext uri="{FF2B5EF4-FFF2-40B4-BE49-F238E27FC236}">
                  <a16:creationId xmlns:a16="http://schemas.microsoft.com/office/drawing/2014/main" id="{6985A93D-022E-43E4-90B1-E5E3FE15D8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1830" y="1625600"/>
              <a:ext cx="2021008" cy="3930299"/>
            </a:xfrm>
            <a:prstGeom prst="roundRect">
              <a:avLst>
                <a:gd name="adj" fmla="val 3931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Segoe UI Light" pitchFamily="34" charset="0"/>
              </a:endParaRPr>
            </a:p>
          </p:txBody>
        </p:sp>
        <p:sp>
          <p:nvSpPr>
            <p:cNvPr id="5" name="Rectangle 130">
              <a:extLst>
                <a:ext uri="{FF2B5EF4-FFF2-40B4-BE49-F238E27FC236}">
                  <a16:creationId xmlns:a16="http://schemas.microsoft.com/office/drawing/2014/main" id="{F97E6E77-9D9C-4B4E-8CDB-4AED5F3C7D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1877" y="1855924"/>
              <a:ext cx="1553721" cy="753756"/>
            </a:xfrm>
            <a:prstGeom prst="rect">
              <a:avLst/>
            </a:prstGeom>
            <a:solidFill>
              <a:srgbClr val="24725E"/>
            </a:solidFill>
            <a:ln w="12700">
              <a:noFill/>
              <a:miter lim="800000"/>
              <a:headEnd/>
              <a:tailEnd/>
            </a:ln>
            <a:effectLst>
              <a:outerShdw dist="53882" dir="2700000" algn="ctr" rotWithShape="0">
                <a:srgbClr val="777777">
                  <a:alpha val="50000"/>
                </a:srgbClr>
              </a:outerShdw>
            </a:effectLst>
          </p:spPr>
          <p:txBody>
            <a:bodyPr wrap="squar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b="1" noProof="1">
                  <a:solidFill>
                    <a:srgbClr val="FFFFFF"/>
                  </a:solidFill>
                  <a:latin typeface="Segoe UI Light" pitchFamily="34" charset="0"/>
                </a:rPr>
                <a:t>Demand Forecasting</a:t>
              </a:r>
            </a:p>
          </p:txBody>
        </p:sp>
        <p:sp>
          <p:nvSpPr>
            <p:cNvPr id="6" name="Rectangle 131">
              <a:extLst>
                <a:ext uri="{FF2B5EF4-FFF2-40B4-BE49-F238E27FC236}">
                  <a16:creationId xmlns:a16="http://schemas.microsoft.com/office/drawing/2014/main" id="{B14AF183-4687-4EA9-8DE0-29127B8907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1877" y="2826936"/>
              <a:ext cx="1553721" cy="593119"/>
            </a:xfrm>
            <a:prstGeom prst="rect">
              <a:avLst/>
            </a:prstGeom>
            <a:solidFill>
              <a:srgbClr val="44B094">
                <a:alpha val="20000"/>
              </a:srgb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/>
            <a:lstStyle/>
            <a:p>
              <a:pPr>
                <a:defRPr/>
              </a:pPr>
              <a:r>
                <a:rPr lang="en-US" sz="1200" b="1" dirty="0">
                  <a:solidFill>
                    <a:srgbClr val="2F3542"/>
                  </a:solidFill>
                  <a:latin typeface="Segoe UI Light" pitchFamily="34" charset="0"/>
                </a:rPr>
                <a:t>By Geography</a:t>
              </a:r>
            </a:p>
          </p:txBody>
        </p:sp>
        <p:sp>
          <p:nvSpPr>
            <p:cNvPr id="7" name="Rectangle 132">
              <a:extLst>
                <a:ext uri="{FF2B5EF4-FFF2-40B4-BE49-F238E27FC236}">
                  <a16:creationId xmlns:a16="http://schemas.microsoft.com/office/drawing/2014/main" id="{801C58CC-456C-40BE-97F4-81F777ACCF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1877" y="3722377"/>
              <a:ext cx="1553721" cy="593119"/>
            </a:xfrm>
            <a:prstGeom prst="rect">
              <a:avLst/>
            </a:prstGeom>
            <a:solidFill>
              <a:srgbClr val="44B094">
                <a:alpha val="20000"/>
              </a:srgb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/>
            <a:lstStyle/>
            <a:p>
              <a:pPr>
                <a:defRPr/>
              </a:pPr>
              <a:r>
                <a:rPr lang="en-US" sz="1200" b="1" dirty="0">
                  <a:solidFill>
                    <a:srgbClr val="2F3542"/>
                  </a:solidFill>
                  <a:latin typeface="Segoe UI Light" pitchFamily="34" charset="0"/>
                </a:rPr>
                <a:t>By Product Type</a:t>
              </a:r>
            </a:p>
          </p:txBody>
        </p:sp>
        <p:sp>
          <p:nvSpPr>
            <p:cNvPr id="8" name="Rectangle 134">
              <a:extLst>
                <a:ext uri="{FF2B5EF4-FFF2-40B4-BE49-F238E27FC236}">
                  <a16:creationId xmlns:a16="http://schemas.microsoft.com/office/drawing/2014/main" id="{6BC3BB98-503D-4B7C-941C-8BB56390F4B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1877" y="4617824"/>
              <a:ext cx="1553721" cy="593119"/>
            </a:xfrm>
            <a:prstGeom prst="rect">
              <a:avLst/>
            </a:prstGeom>
            <a:solidFill>
              <a:srgbClr val="44B094">
                <a:alpha val="20000"/>
              </a:srgb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/>
            <a:lstStyle/>
            <a:p>
              <a:pPr>
                <a:defRPr/>
              </a:pPr>
              <a:r>
                <a:rPr lang="en-US" sz="1200" b="1" dirty="0">
                  <a:solidFill>
                    <a:srgbClr val="2F3542"/>
                  </a:solidFill>
                  <a:latin typeface="Segoe UI Light" pitchFamily="34" charset="0"/>
                </a:rPr>
                <a:t>By Service Type</a:t>
              </a:r>
            </a:p>
          </p:txBody>
        </p:sp>
      </p:grp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3A4546F-CB17-42B9-B8EB-D3F0ECDA69F0}"/>
              </a:ext>
            </a:extLst>
          </p:cNvPr>
          <p:cNvSpPr/>
          <p:nvPr/>
        </p:nvSpPr>
        <p:spPr>
          <a:xfrm rot="5400000">
            <a:off x="2538989" y="3752152"/>
            <a:ext cx="384048" cy="243420"/>
          </a:xfrm>
          <a:prstGeom prst="triangle">
            <a:avLst/>
          </a:prstGeom>
          <a:solidFill>
            <a:srgbClr val="7ACC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BB58D-F5E8-4B43-AF1C-E22320278732}"/>
              </a:ext>
            </a:extLst>
          </p:cNvPr>
          <p:cNvSpPr txBox="1"/>
          <p:nvPr/>
        </p:nvSpPr>
        <p:spPr>
          <a:xfrm>
            <a:off x="3478556" y="2017963"/>
            <a:ext cx="1979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N" sz="13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Demand Forecasting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877724-CC6F-4E50-A24C-9BBBF641A641}"/>
              </a:ext>
            </a:extLst>
          </p:cNvPr>
          <p:cNvSpPr/>
          <p:nvPr/>
        </p:nvSpPr>
        <p:spPr>
          <a:xfrm>
            <a:off x="2948998" y="2455869"/>
            <a:ext cx="4309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42847A"/>
                </a:solidFill>
                <a:latin typeface="Arial"/>
              </a:rPr>
              <a:t>Deliver the Weekly Demand Forecast of Service Orders for the next 18 Months by Geography, Product Category and Repair Type (Preventive Check/ Break Fix)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513CCC-46F0-477F-A31A-D3AD96BF1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046" y="1912009"/>
            <a:ext cx="518474" cy="47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A7C392-53E6-4AB5-AB66-EBF986B454DC}"/>
              </a:ext>
            </a:extLst>
          </p:cNvPr>
          <p:cNvSpPr/>
          <p:nvPr/>
        </p:nvSpPr>
        <p:spPr>
          <a:xfrm>
            <a:off x="8161941" y="3732739"/>
            <a:ext cx="3317135" cy="338554"/>
          </a:xfrm>
          <a:prstGeom prst="rect">
            <a:avLst/>
          </a:prstGeom>
          <a:solidFill>
            <a:srgbClr val="2F354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rgbClr val="FFFFFF"/>
                </a:solidFill>
                <a:cs typeface="Segoe UI Light" panose="020B0502040204020203" pitchFamily="34" charset="0"/>
              </a:rPr>
              <a:t>Business Impact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3E34C-2619-47EC-877C-0316B719FE53}"/>
              </a:ext>
            </a:extLst>
          </p:cNvPr>
          <p:cNvSpPr/>
          <p:nvPr/>
        </p:nvSpPr>
        <p:spPr>
          <a:xfrm>
            <a:off x="8010994" y="4216561"/>
            <a:ext cx="3822101" cy="1810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IN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Improved Demand Forecast Accuracy from 65% to 92%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Automatically </a:t>
            </a:r>
            <a:r>
              <a:rPr lang="en-IN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re-forecast demand based on actual results and user-managed demand curves</a:t>
            </a:r>
            <a:r>
              <a:rPr lang="en-US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	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6BB766-F89F-4A42-AD78-95C9D4A83781}"/>
              </a:ext>
            </a:extLst>
          </p:cNvPr>
          <p:cNvCxnSpPr/>
          <p:nvPr/>
        </p:nvCxnSpPr>
        <p:spPr>
          <a:xfrm>
            <a:off x="7399948" y="891365"/>
            <a:ext cx="15240" cy="522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6B2AF2-1363-483F-B1CE-B35E7088C933}"/>
              </a:ext>
            </a:extLst>
          </p:cNvPr>
          <p:cNvGrpSpPr/>
          <p:nvPr/>
        </p:nvGrpSpPr>
        <p:grpSpPr>
          <a:xfrm>
            <a:off x="2796226" y="3216673"/>
            <a:ext cx="2052977" cy="1032132"/>
            <a:chOff x="3804152" y="3136912"/>
            <a:chExt cx="2052977" cy="10321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F01A10-8489-4532-8BF1-026685173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115" y="3442140"/>
              <a:ext cx="952271" cy="7148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3189C1-3EDC-4A23-93F6-F1C0DCD6C21D}"/>
                </a:ext>
              </a:extLst>
            </p:cNvPr>
            <p:cNvSpPr txBox="1"/>
            <p:nvPr/>
          </p:nvSpPr>
          <p:spPr>
            <a:xfrm>
              <a:off x="3804152" y="3136912"/>
              <a:ext cx="185674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FFFF">
                      <a:lumMod val="50000"/>
                    </a:srgbClr>
                  </a:solidFill>
                </a:rPr>
                <a:t>Data Preparation</a:t>
              </a:r>
            </a:p>
          </p:txBody>
        </p:sp>
        <p:sp>
          <p:nvSpPr>
            <p:cNvPr id="19" name="Chevron 4">
              <a:extLst>
                <a:ext uri="{FF2B5EF4-FFF2-40B4-BE49-F238E27FC236}">
                  <a16:creationId xmlns:a16="http://schemas.microsoft.com/office/drawing/2014/main" id="{627A9E81-A7C7-4372-A335-5D059BB16532}"/>
                </a:ext>
              </a:extLst>
            </p:cNvPr>
            <p:cNvSpPr/>
            <p:nvPr/>
          </p:nvSpPr>
          <p:spPr>
            <a:xfrm>
              <a:off x="4897566" y="3453101"/>
              <a:ext cx="959563" cy="7159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>
                      <a:lumMod val="50000"/>
                    </a:srgbClr>
                  </a:solidFill>
                </a:rPr>
                <a:t>2 – Year Historical Week Level Call Data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C0C0E4-9DD7-4A95-A39C-45CFA1F64FFD}"/>
              </a:ext>
            </a:extLst>
          </p:cNvPr>
          <p:cNvGrpSpPr/>
          <p:nvPr/>
        </p:nvGrpSpPr>
        <p:grpSpPr>
          <a:xfrm>
            <a:off x="4791536" y="3204692"/>
            <a:ext cx="2608411" cy="1044783"/>
            <a:chOff x="3911287" y="4045562"/>
            <a:chExt cx="2608411" cy="10447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27F0D8C-567B-420E-8520-D267D121AE49}"/>
                </a:ext>
              </a:extLst>
            </p:cNvPr>
            <p:cNvGrpSpPr/>
            <p:nvPr/>
          </p:nvGrpSpPr>
          <p:grpSpPr>
            <a:xfrm>
              <a:off x="4008666" y="4362771"/>
              <a:ext cx="725435" cy="727574"/>
              <a:chOff x="4105906" y="991321"/>
              <a:chExt cx="893002" cy="9360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A7B457-43A6-4FE0-AD1A-F5F394E3B0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5906" y="991321"/>
                <a:ext cx="893002" cy="936000"/>
              </a:xfrm>
              <a:prstGeom prst="ellipse">
                <a:avLst/>
              </a:prstGeom>
              <a:solidFill>
                <a:srgbClr val="9C9C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960F5F7-6174-4F33-8C06-1D931B409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4053" y="1292569"/>
                <a:ext cx="371548" cy="389438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476867-95C7-40CC-95FE-487F59013FC9}"/>
                </a:ext>
              </a:extLst>
            </p:cNvPr>
            <p:cNvSpPr txBox="1"/>
            <p:nvPr/>
          </p:nvSpPr>
          <p:spPr>
            <a:xfrm>
              <a:off x="3911287" y="4045562"/>
              <a:ext cx="26084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FFFF">
                      <a:lumMod val="50000"/>
                    </a:srgbClr>
                  </a:solidFill>
                </a:rPr>
                <a:t>Exploratory Data analysis</a:t>
              </a:r>
            </a:p>
          </p:txBody>
        </p:sp>
        <p:sp>
          <p:nvSpPr>
            <p:cNvPr id="23" name="Chevron 4">
              <a:extLst>
                <a:ext uri="{FF2B5EF4-FFF2-40B4-BE49-F238E27FC236}">
                  <a16:creationId xmlns:a16="http://schemas.microsoft.com/office/drawing/2014/main" id="{BB3AC7D8-3F1F-4456-880F-C0712E30BD9F}"/>
                </a:ext>
              </a:extLst>
            </p:cNvPr>
            <p:cNvSpPr/>
            <p:nvPr/>
          </p:nvSpPr>
          <p:spPr>
            <a:xfrm>
              <a:off x="4817000" y="4338049"/>
              <a:ext cx="1604666" cy="725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 b="1" u="sng" dirty="0">
                  <a:solidFill>
                    <a:srgbClr val="FFFFFF">
                      <a:lumMod val="50000"/>
                    </a:srgbClr>
                  </a:solidFill>
                </a:rPr>
                <a:t>Segmentation</a:t>
              </a:r>
            </a:p>
            <a:p>
              <a:pPr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>
                      <a:lumMod val="50000"/>
                    </a:srgbClr>
                  </a:solidFill>
                </a:rPr>
                <a:t>Zip code, Product Category, Payment Method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B5A06-0790-4847-87FB-9737E571CE4B}"/>
              </a:ext>
            </a:extLst>
          </p:cNvPr>
          <p:cNvGrpSpPr/>
          <p:nvPr/>
        </p:nvGrpSpPr>
        <p:grpSpPr>
          <a:xfrm>
            <a:off x="3543534" y="4527492"/>
            <a:ext cx="3022162" cy="937881"/>
            <a:chOff x="4019225" y="5555899"/>
            <a:chExt cx="3022162" cy="93788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39C472-B968-4776-B407-0D0962C3D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225" y="5642939"/>
              <a:ext cx="708693" cy="68556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3207D5-CF27-4436-9FE7-5F2962114C80}"/>
                </a:ext>
              </a:extLst>
            </p:cNvPr>
            <p:cNvSpPr txBox="1"/>
            <p:nvPr/>
          </p:nvSpPr>
          <p:spPr>
            <a:xfrm>
              <a:off x="4604252" y="5555899"/>
              <a:ext cx="24371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FFFF">
                      <a:lumMod val="50000"/>
                    </a:srgbClr>
                  </a:solidFill>
                </a:rPr>
                <a:t>Forecasting &amp; Validation</a:t>
              </a:r>
            </a:p>
          </p:txBody>
        </p:sp>
        <p:sp>
          <p:nvSpPr>
            <p:cNvPr id="29" name="Chevron 4">
              <a:extLst>
                <a:ext uri="{FF2B5EF4-FFF2-40B4-BE49-F238E27FC236}">
                  <a16:creationId xmlns:a16="http://schemas.microsoft.com/office/drawing/2014/main" id="{093A9309-6A33-4453-9617-4CDBC3572454}"/>
                </a:ext>
              </a:extLst>
            </p:cNvPr>
            <p:cNvSpPr/>
            <p:nvPr/>
          </p:nvSpPr>
          <p:spPr>
            <a:xfrm>
              <a:off x="4877748" y="5808266"/>
              <a:ext cx="2163639" cy="685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>
                      <a:lumMod val="50000"/>
                    </a:srgbClr>
                  </a:solidFill>
                </a:rPr>
                <a:t>Multivariate time series model considering holidays and other external factors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4FA1ABE-1865-452F-AB7E-B80EE5C638B1}"/>
              </a:ext>
            </a:extLst>
          </p:cNvPr>
          <p:cNvSpPr/>
          <p:nvPr/>
        </p:nvSpPr>
        <p:spPr>
          <a:xfrm>
            <a:off x="299957" y="730238"/>
            <a:ext cx="7001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Business Problem: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Improve accuracy of Demand Forecast by reducing mismatch at various market segments,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Avoid over-staffing as a result, and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Allocate resources optimally with least Response Time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2AE097-9B56-451C-A21F-4C7C7F28B002}"/>
              </a:ext>
            </a:extLst>
          </p:cNvPr>
          <p:cNvSpPr/>
          <p:nvPr/>
        </p:nvSpPr>
        <p:spPr>
          <a:xfrm>
            <a:off x="7933723" y="1035635"/>
            <a:ext cx="1201468" cy="252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cs typeface="Calibri" pitchFamily="34" charset="0"/>
              </a:rPr>
              <a:t>Output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1F550D4-1CFD-40FE-9BA2-C4A93ED42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723" y="1516246"/>
            <a:ext cx="3995900" cy="18781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F9CFB5F-E2BA-4B20-892E-3BAA4A60B63D}"/>
              </a:ext>
            </a:extLst>
          </p:cNvPr>
          <p:cNvSpPr/>
          <p:nvPr/>
        </p:nvSpPr>
        <p:spPr>
          <a:xfrm>
            <a:off x="2949001" y="5656121"/>
            <a:ext cx="4283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200"/>
              </a:spcAft>
              <a:defRPr/>
            </a:pPr>
            <a:r>
              <a:rPr lang="en-US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Future demand is planned for specific- Season, Geography, Product Category and Customer Types</a:t>
            </a:r>
          </a:p>
        </p:txBody>
      </p:sp>
      <p:pic>
        <p:nvPicPr>
          <p:cNvPr id="34" name="Picture 33">
            <a:hlinkClick r:id="rId8" action="ppaction://hlinksldjump"/>
            <a:extLst>
              <a:ext uri="{FF2B5EF4-FFF2-40B4-BE49-F238E27FC236}">
                <a16:creationId xmlns:a16="http://schemas.microsoft.com/office/drawing/2014/main" id="{0BD09280-5C50-4B47-AAE7-C72B22C0BAC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5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4090-42C3-4D62-88AE-A1761679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: Supply Planning &amp; Optimization</a:t>
            </a:r>
            <a:endParaRPr lang="en-IN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AD486C1-88B3-4EF8-8E30-5013E4EF2952}"/>
              </a:ext>
            </a:extLst>
          </p:cNvPr>
          <p:cNvSpPr/>
          <p:nvPr/>
        </p:nvSpPr>
        <p:spPr>
          <a:xfrm rot="5400000">
            <a:off x="2857097" y="3185735"/>
            <a:ext cx="384048" cy="243420"/>
          </a:xfrm>
          <a:prstGeom prst="triangle">
            <a:avLst/>
          </a:prstGeom>
          <a:solidFill>
            <a:srgbClr val="7ACC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4989F-BC3E-4313-80ED-2258FFBECB6D}"/>
              </a:ext>
            </a:extLst>
          </p:cNvPr>
          <p:cNvSpPr/>
          <p:nvPr/>
        </p:nvSpPr>
        <p:spPr>
          <a:xfrm>
            <a:off x="8218286" y="821026"/>
            <a:ext cx="3317135" cy="338554"/>
          </a:xfrm>
          <a:prstGeom prst="rect">
            <a:avLst/>
          </a:prstGeom>
          <a:solidFill>
            <a:srgbClr val="2F354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rgbClr val="FFFFFF"/>
                </a:solidFill>
                <a:cs typeface="Segoe UI Light" panose="020B0502040204020203" pitchFamily="34" charset="0"/>
              </a:rPr>
              <a:t>Business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AD919-BA4A-4DD7-847F-662C896E0D12}"/>
              </a:ext>
            </a:extLst>
          </p:cNvPr>
          <p:cNvSpPr/>
          <p:nvPr/>
        </p:nvSpPr>
        <p:spPr>
          <a:xfrm>
            <a:off x="8086068" y="1450721"/>
            <a:ext cx="382210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IN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Identify Gap/Surplus between demand and optimized capacity at each market segment level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IN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Reduce Idle Capacity and Ensuring minimal gaps in high Demand geographies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IN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Insights &amp; Reporting through web tool and enable Analysts to provide commitments to meet Weekly Demand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IN" sz="14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US $5 million per annum in incremental revenue as a result of reduced cancellations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C6E087-D6F7-47C0-90AA-0A1CD4BB8ACB}"/>
              </a:ext>
            </a:extLst>
          </p:cNvPr>
          <p:cNvCxnSpPr/>
          <p:nvPr/>
        </p:nvCxnSpPr>
        <p:spPr>
          <a:xfrm>
            <a:off x="7612856" y="711720"/>
            <a:ext cx="15240" cy="522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9C14E75-2A6A-4696-8F78-0AD5C0EF0048}"/>
              </a:ext>
            </a:extLst>
          </p:cNvPr>
          <p:cNvGrpSpPr/>
          <p:nvPr/>
        </p:nvGrpSpPr>
        <p:grpSpPr>
          <a:xfrm>
            <a:off x="599655" y="1123986"/>
            <a:ext cx="1976426" cy="4612393"/>
            <a:chOff x="762073" y="1498267"/>
            <a:chExt cx="1976426" cy="4612393"/>
          </a:xfrm>
        </p:grpSpPr>
        <p:sp>
          <p:nvSpPr>
            <p:cNvPr id="8" name="Rectangle 111">
              <a:extLst>
                <a:ext uri="{FF2B5EF4-FFF2-40B4-BE49-F238E27FC236}">
                  <a16:creationId xmlns:a16="http://schemas.microsoft.com/office/drawing/2014/main" id="{64A4679B-EDE7-4853-A6F5-001A72DA3A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62073" y="1498267"/>
              <a:ext cx="1976426" cy="4612393"/>
            </a:xfrm>
            <a:prstGeom prst="roundRect">
              <a:avLst>
                <a:gd name="adj" fmla="val 3931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Segoe UI Light" pitchFamily="34" charset="0"/>
              </a:endParaRPr>
            </a:p>
          </p:txBody>
        </p:sp>
        <p:sp>
          <p:nvSpPr>
            <p:cNvPr id="9" name="Rectangle 114">
              <a:extLst>
                <a:ext uri="{FF2B5EF4-FFF2-40B4-BE49-F238E27FC236}">
                  <a16:creationId xmlns:a16="http://schemas.microsoft.com/office/drawing/2014/main" id="{9CB26DFF-59A2-41E1-B7E4-F2450EA896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5182" y="1696339"/>
              <a:ext cx="1468447" cy="750936"/>
            </a:xfrm>
            <a:prstGeom prst="rect">
              <a:avLst/>
            </a:prstGeom>
            <a:solidFill>
              <a:srgbClr val="2F3542"/>
            </a:solidFill>
            <a:ln w="12700">
              <a:noFill/>
              <a:miter lim="800000"/>
              <a:headEnd/>
              <a:tailEnd/>
            </a:ln>
            <a:effectLst>
              <a:outerShdw dist="53882" dir="2700000" algn="ctr" rotWithShape="0">
                <a:srgbClr val="777777">
                  <a:alpha val="50000"/>
                </a:srgbClr>
              </a:outerShdw>
            </a:effectLst>
          </p:spPr>
          <p:txBody>
            <a:bodyPr wrap="squar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b="1" noProof="1">
                  <a:solidFill>
                    <a:srgbClr val="FFFFFF"/>
                  </a:solidFill>
                  <a:latin typeface="Segoe UI Light" pitchFamily="34" charset="0"/>
                </a:rPr>
                <a:t>Capacity Metrics</a:t>
              </a:r>
            </a:p>
          </p:txBody>
        </p:sp>
        <p:sp>
          <p:nvSpPr>
            <p:cNvPr id="10" name="Rectangle 115">
              <a:extLst>
                <a:ext uri="{FF2B5EF4-FFF2-40B4-BE49-F238E27FC236}">
                  <a16:creationId xmlns:a16="http://schemas.microsoft.com/office/drawing/2014/main" id="{0491558C-638E-42DC-9023-5BB10DC84BC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5182" y="2655105"/>
              <a:ext cx="1468447" cy="590901"/>
            </a:xfrm>
            <a:prstGeom prst="rect">
              <a:avLst/>
            </a:prstGeom>
            <a:solidFill>
              <a:schemeClr val="tx2">
                <a:lumMod val="75000"/>
                <a:alpha val="2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/>
            <a:lstStyle/>
            <a:p>
              <a:pPr>
                <a:defRPr/>
              </a:pPr>
              <a:r>
                <a:rPr lang="en-US" sz="1200" b="1" noProof="1">
                  <a:solidFill>
                    <a:srgbClr val="2F3542"/>
                  </a:solidFill>
                  <a:latin typeface="Segoe UI Light" pitchFamily="34" charset="0"/>
                </a:rPr>
                <a:t>Full Time Equivalents</a:t>
              </a:r>
            </a:p>
          </p:txBody>
        </p:sp>
        <p:sp>
          <p:nvSpPr>
            <p:cNvPr id="11" name="Rectangle 116">
              <a:extLst>
                <a:ext uri="{FF2B5EF4-FFF2-40B4-BE49-F238E27FC236}">
                  <a16:creationId xmlns:a16="http://schemas.microsoft.com/office/drawing/2014/main" id="{BAE619D3-04DE-4A4D-BC67-5054B6241E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5182" y="3519327"/>
              <a:ext cx="1468447" cy="590901"/>
            </a:xfrm>
            <a:prstGeom prst="rect">
              <a:avLst/>
            </a:prstGeom>
            <a:solidFill>
              <a:schemeClr val="tx2">
                <a:lumMod val="75000"/>
                <a:alpha val="2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/>
            <a:lstStyle/>
            <a:p>
              <a:pPr>
                <a:defRPr/>
              </a:pPr>
              <a:r>
                <a:rPr lang="en-US" sz="1200" b="1" noProof="1">
                  <a:solidFill>
                    <a:srgbClr val="2F3542"/>
                  </a:solidFill>
                  <a:latin typeface="Segoe UI Light" pitchFamily="34" charset="0"/>
                </a:rPr>
                <a:t>Tech Efficiency</a:t>
              </a:r>
            </a:p>
          </p:txBody>
        </p:sp>
        <p:sp>
          <p:nvSpPr>
            <p:cNvPr id="12" name="Rectangle 117">
              <a:extLst>
                <a:ext uri="{FF2B5EF4-FFF2-40B4-BE49-F238E27FC236}">
                  <a16:creationId xmlns:a16="http://schemas.microsoft.com/office/drawing/2014/main" id="{D295296E-75BB-49C7-92F7-0929D3F99A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5182" y="4383549"/>
              <a:ext cx="1468447" cy="590901"/>
            </a:xfrm>
            <a:prstGeom prst="rect">
              <a:avLst/>
            </a:prstGeom>
            <a:solidFill>
              <a:schemeClr val="tx2">
                <a:lumMod val="75000"/>
                <a:alpha val="2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/>
            <a:lstStyle/>
            <a:p>
              <a:pPr>
                <a:defRPr/>
              </a:pPr>
              <a:r>
                <a:rPr lang="en-US" sz="1200" b="1" noProof="1">
                  <a:solidFill>
                    <a:srgbClr val="2F3542"/>
                  </a:solidFill>
                  <a:latin typeface="Segoe UI Light" pitchFamily="34" charset="0"/>
                </a:rPr>
                <a:t>Tech Avaliablity Period</a:t>
              </a:r>
            </a:p>
          </p:txBody>
        </p:sp>
        <p:sp>
          <p:nvSpPr>
            <p:cNvPr id="13" name="Rectangle 118">
              <a:extLst>
                <a:ext uri="{FF2B5EF4-FFF2-40B4-BE49-F238E27FC236}">
                  <a16:creationId xmlns:a16="http://schemas.microsoft.com/office/drawing/2014/main" id="{F52AB381-FB02-4112-B795-B23F10327A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5182" y="5247771"/>
              <a:ext cx="1468447" cy="590901"/>
            </a:xfrm>
            <a:prstGeom prst="rect">
              <a:avLst/>
            </a:prstGeom>
            <a:solidFill>
              <a:schemeClr val="tx2">
                <a:lumMod val="75000"/>
                <a:alpha val="2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/>
            <a:lstStyle/>
            <a:p>
              <a:pPr>
                <a:defRPr/>
              </a:pPr>
              <a:r>
                <a:rPr lang="en-US" sz="1200" b="1" noProof="1">
                  <a:solidFill>
                    <a:srgbClr val="2F3542"/>
                  </a:solidFill>
                  <a:latin typeface="Segoe UI Light" pitchFamily="34" charset="0"/>
                </a:rPr>
                <a:t>Tech Skills</a:t>
              </a:r>
            </a:p>
          </p:txBody>
        </p:sp>
      </p:grpSp>
      <p:pic>
        <p:nvPicPr>
          <p:cNvPr id="14" name="Picture 3" descr="C:\Users\viswanath.ramakirish\Downloads\delivery.png">
            <a:extLst>
              <a:ext uri="{FF2B5EF4-FFF2-40B4-BE49-F238E27FC236}">
                <a16:creationId xmlns:a16="http://schemas.microsoft.com/office/drawing/2014/main" id="{C2C50939-1AA5-4399-AC96-4DB21D74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2" y="1234779"/>
            <a:ext cx="767329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ACC616-2F93-49E8-A313-E1CD162CF371}"/>
              </a:ext>
            </a:extLst>
          </p:cNvPr>
          <p:cNvSpPr/>
          <p:nvPr/>
        </p:nvSpPr>
        <p:spPr>
          <a:xfrm>
            <a:off x="4334338" y="1156529"/>
            <a:ext cx="29025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1200" b="1" dirty="0">
                <a:solidFill>
                  <a:srgbClr val="42847A"/>
                </a:solidFill>
                <a:latin typeface="Arial"/>
              </a:rPr>
              <a:t>Project supply based on Efficiency factors of techs, expected demand and availability of service technicians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FC6B1-B35F-4F95-9371-EA7780B497CB}"/>
              </a:ext>
            </a:extLst>
          </p:cNvPr>
          <p:cNvSpPr txBox="1"/>
          <p:nvPr/>
        </p:nvSpPr>
        <p:spPr>
          <a:xfrm>
            <a:off x="3547092" y="711720"/>
            <a:ext cx="22007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N" sz="13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Workforce Optimization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A3CE44-B13F-4EDE-8D9B-8490024067FC}"/>
              </a:ext>
            </a:extLst>
          </p:cNvPr>
          <p:cNvGrpSpPr/>
          <p:nvPr/>
        </p:nvGrpSpPr>
        <p:grpSpPr>
          <a:xfrm>
            <a:off x="3567184" y="2515262"/>
            <a:ext cx="1940717" cy="600163"/>
            <a:chOff x="4268734" y="1299092"/>
            <a:chExt cx="2502670" cy="7214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B8E4AD-7240-4ABA-80BC-9D5110A75756}"/>
                </a:ext>
              </a:extLst>
            </p:cNvPr>
            <p:cNvSpPr/>
            <p:nvPr/>
          </p:nvSpPr>
          <p:spPr>
            <a:xfrm>
              <a:off x="5629124" y="1299092"/>
              <a:ext cx="1142280" cy="721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100" b="1" i="1" dirty="0">
                  <a:solidFill>
                    <a:srgbClr val="000000"/>
                  </a:solidFill>
                  <a:latin typeface="Segoe UI Light" panose="020B0502040204020203" pitchFamily="34" charset="0"/>
                  <a:ea typeface="Segoe UI" pitchFamily="34" charset="0"/>
                  <a:cs typeface="Segoe UI" pitchFamily="34" charset="0"/>
                </a:rPr>
                <a:t>Time taken to complete </a:t>
              </a:r>
            </a:p>
            <a:p>
              <a:pPr algn="ctr">
                <a:defRPr/>
              </a:pPr>
              <a:r>
                <a:rPr lang="en-US" sz="1100" b="1" i="1" dirty="0">
                  <a:solidFill>
                    <a:srgbClr val="000000"/>
                  </a:solidFill>
                  <a:latin typeface="Segoe UI Light" panose="020B0502040204020203" pitchFamily="34" charset="0"/>
                  <a:ea typeface="Segoe UI" pitchFamily="34" charset="0"/>
                  <a:cs typeface="Segoe UI" pitchFamily="34" charset="0"/>
                </a:rPr>
                <a:t>Case load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13EE65-142F-43FE-9C8A-D4089F3B2293}"/>
                </a:ext>
              </a:extLst>
            </p:cNvPr>
            <p:cNvSpPr/>
            <p:nvPr/>
          </p:nvSpPr>
          <p:spPr>
            <a:xfrm>
              <a:off x="4268734" y="1367864"/>
              <a:ext cx="1284250" cy="517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100" b="1" i="1" dirty="0">
                  <a:solidFill>
                    <a:srgbClr val="000000"/>
                  </a:solidFill>
                  <a:latin typeface="Segoe UI Light" panose="020B0502040204020203" pitchFamily="34" charset="0"/>
                  <a:ea typeface="Segoe UI" pitchFamily="34" charset="0"/>
                  <a:cs typeface="Segoe UI" pitchFamily="34" charset="0"/>
                </a:rPr>
                <a:t>Availability of Technician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F8CF3D0-76E4-40A6-8163-9DEAD669F375}"/>
              </a:ext>
            </a:extLst>
          </p:cNvPr>
          <p:cNvSpPr txBox="1"/>
          <p:nvPr/>
        </p:nvSpPr>
        <p:spPr>
          <a:xfrm>
            <a:off x="3594569" y="2158562"/>
            <a:ext cx="26659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300" b="1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l">
              <a:defRPr/>
            </a:pPr>
            <a:r>
              <a:rPr lang="en-US" dirty="0"/>
              <a:t>Model Inputs to Optimizer</a:t>
            </a:r>
          </a:p>
        </p:txBody>
      </p:sp>
      <p:pic>
        <p:nvPicPr>
          <p:cNvPr id="21" name="Picture 2" descr="https://cdn3.iconfinder.com/data/icons/gray-user-toolbar/512/worker-512.png">
            <a:extLst>
              <a:ext uri="{FF2B5EF4-FFF2-40B4-BE49-F238E27FC236}">
                <a16:creationId xmlns:a16="http://schemas.microsoft.com/office/drawing/2014/main" id="{1AB5AAF0-14EB-4CC6-A33A-1814429F0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82" y="3131961"/>
            <a:ext cx="630936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s://www.spiderwize.com/images/icons/pod.png">
            <a:extLst>
              <a:ext uri="{FF2B5EF4-FFF2-40B4-BE49-F238E27FC236}">
                <a16:creationId xmlns:a16="http://schemas.microsoft.com/office/drawing/2014/main" id="{EB175882-FF38-4F51-B854-467979A5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090" y="3129070"/>
            <a:ext cx="633829" cy="63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www.lightspeedgmi.com/wp-content/uploads/2014/09/capacity-icon.png">
            <a:extLst>
              <a:ext uri="{FF2B5EF4-FFF2-40B4-BE49-F238E27FC236}">
                <a16:creationId xmlns:a16="http://schemas.microsoft.com/office/drawing/2014/main" id="{7DE689A4-5C4E-4EB4-BB83-E58BAED9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012" y="3090742"/>
            <a:ext cx="658706" cy="66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192E6A-DC74-4F81-84BC-1E8CB2FFEF45}"/>
              </a:ext>
            </a:extLst>
          </p:cNvPr>
          <p:cNvSpPr/>
          <p:nvPr/>
        </p:nvSpPr>
        <p:spPr>
          <a:xfrm>
            <a:off x="5558026" y="2567843"/>
            <a:ext cx="9958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100" b="1" i="1" dirty="0">
                <a:solidFill>
                  <a:srgbClr val="000000"/>
                </a:soli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Overall Capacity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E16DA4-CB8B-4613-9C76-C58323B71C5A}"/>
              </a:ext>
            </a:extLst>
          </p:cNvPr>
          <p:cNvSpPr txBox="1"/>
          <p:nvPr/>
        </p:nvSpPr>
        <p:spPr>
          <a:xfrm>
            <a:off x="3554801" y="4000301"/>
            <a:ext cx="14798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300" b="1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dirty="0"/>
              <a:t>Optimize Supply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C3063A-5AC6-48ED-BC30-09FF4372E372}"/>
              </a:ext>
            </a:extLst>
          </p:cNvPr>
          <p:cNvSpPr/>
          <p:nvPr/>
        </p:nvSpPr>
        <p:spPr bwMode="auto">
          <a:xfrm>
            <a:off x="3631021" y="5014297"/>
            <a:ext cx="3630267" cy="722082"/>
          </a:xfrm>
          <a:prstGeom prst="rect">
            <a:avLst/>
          </a:prstGeom>
          <a:solidFill>
            <a:srgbClr val="53B99E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IN" sz="1200" dirty="0">
                <a:solidFill>
                  <a:srgbClr val="000000"/>
                </a:solidFill>
              </a:rPr>
              <a:t>Run a Quadratic optimization model using Solver in Python to minimize Gap/Surplus and Optimize workforce supply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9F2B1-BBFE-4F39-A01E-7F5B9765714E}"/>
              </a:ext>
            </a:extLst>
          </p:cNvPr>
          <p:cNvSpPr/>
          <p:nvPr/>
        </p:nvSpPr>
        <p:spPr bwMode="auto">
          <a:xfrm>
            <a:off x="3631021" y="4461902"/>
            <a:ext cx="3645507" cy="414039"/>
          </a:xfrm>
          <a:prstGeom prst="rect">
            <a:avLst/>
          </a:prstGeom>
          <a:solidFill>
            <a:srgbClr val="53B99E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en-US" sz="1200" noProof="1">
                <a:solidFill>
                  <a:srgbClr val="000000"/>
                </a:solidFill>
              </a:rPr>
              <a:t>Analyze technician availability and historical cycle times to build the overall Capacity</a:t>
            </a:r>
          </a:p>
        </p:txBody>
      </p:sp>
      <p:pic>
        <p:nvPicPr>
          <p:cNvPr id="28" name="Picture 27">
            <a:hlinkClick r:id="rId6" action="ppaction://hlinksldjump"/>
            <a:extLst>
              <a:ext uri="{FF2B5EF4-FFF2-40B4-BE49-F238E27FC236}">
                <a16:creationId xmlns:a16="http://schemas.microsoft.com/office/drawing/2014/main" id="{C2CAD381-5DE7-45E9-990F-EB8FD4B11E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7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4090-42C3-4D62-88AE-A1761679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: Dynamic Capacity Reallocation</a:t>
            </a:r>
            <a:endParaRPr lang="en-IN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1E8C6312-FE39-4B16-9371-B53E495EE1C1}"/>
              </a:ext>
            </a:extLst>
          </p:cNvPr>
          <p:cNvSpPr/>
          <p:nvPr/>
        </p:nvSpPr>
        <p:spPr>
          <a:xfrm rot="5400000">
            <a:off x="2576145" y="3318558"/>
            <a:ext cx="384048" cy="243420"/>
          </a:xfrm>
          <a:prstGeom prst="triangle">
            <a:avLst/>
          </a:prstGeom>
          <a:solidFill>
            <a:srgbClr val="7ACC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9D681A-F875-4F0C-A3DE-796027DFB453}"/>
              </a:ext>
            </a:extLst>
          </p:cNvPr>
          <p:cNvSpPr/>
          <p:nvPr/>
        </p:nvSpPr>
        <p:spPr>
          <a:xfrm>
            <a:off x="8535909" y="871183"/>
            <a:ext cx="3317135" cy="338554"/>
          </a:xfrm>
          <a:prstGeom prst="rect">
            <a:avLst/>
          </a:prstGeom>
          <a:solidFill>
            <a:srgbClr val="2F354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Segoe UI Light" panose="020B0502040204020203" pitchFamily="34" charset="0"/>
              </a:rPr>
              <a:t>Business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E7C37-D687-4495-8E42-DEB60319AAF9}"/>
              </a:ext>
            </a:extLst>
          </p:cNvPr>
          <p:cNvSpPr/>
          <p:nvPr/>
        </p:nvSpPr>
        <p:spPr>
          <a:xfrm>
            <a:off x="8369899" y="1416574"/>
            <a:ext cx="3822101" cy="255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Enabled identification of opportunities worth an additional US$300,000 every year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annual savings in capacity management were increased by US $ 25,000 every year.</a:t>
            </a:r>
          </a:p>
          <a:p>
            <a:pPr marL="171450" lvl="0" indent="-17145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IN" sz="1400" dirty="0">
                <a:solidFill>
                  <a:prstClr val="black"/>
                </a:solidFill>
              </a:rPr>
              <a:t>Provide insights on metrics like Response Time, Trips per Repair, Gap/Surplus at each market segment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303DFE-D0B8-404E-9131-598C3DB5295E}"/>
              </a:ext>
            </a:extLst>
          </p:cNvPr>
          <p:cNvCxnSpPr/>
          <p:nvPr/>
        </p:nvCxnSpPr>
        <p:spPr>
          <a:xfrm>
            <a:off x="8179295" y="866464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1">
            <a:extLst>
              <a:ext uri="{FF2B5EF4-FFF2-40B4-BE49-F238E27FC236}">
                <a16:creationId xmlns:a16="http://schemas.microsoft.com/office/drawing/2014/main" id="{518D14F6-0CA9-49A1-A058-0040AA2FCD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3941" y="1379932"/>
            <a:ext cx="2096500" cy="4504723"/>
          </a:xfrm>
          <a:prstGeom prst="roundRect">
            <a:avLst>
              <a:gd name="adj" fmla="val 3931"/>
            </a:avLst>
          </a:prstGeom>
          <a:noFill/>
          <a:ln w="381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8" name="Rectangle 114">
            <a:extLst>
              <a:ext uri="{FF2B5EF4-FFF2-40B4-BE49-F238E27FC236}">
                <a16:creationId xmlns:a16="http://schemas.microsoft.com/office/drawing/2014/main" id="{ED5E75B9-D931-4D36-8A0B-2994F44D3D7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1820" y="1524804"/>
            <a:ext cx="1557660" cy="680815"/>
          </a:xfrm>
          <a:prstGeom prst="rect">
            <a:avLst/>
          </a:prstGeom>
          <a:solidFill>
            <a:srgbClr val="2F3542"/>
          </a:solidFill>
          <a:ln w="12700">
            <a:noFill/>
            <a:miter lim="800000"/>
            <a:headEnd/>
            <a:tailEnd/>
          </a:ln>
          <a:effectLst>
            <a:outerShdw dist="53882" dir="2700000" algn="ctr" rotWithShape="0">
              <a:srgbClr val="777777">
                <a:alpha val="50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Internal Data</a:t>
            </a:r>
          </a:p>
        </p:txBody>
      </p:sp>
      <p:sp>
        <p:nvSpPr>
          <p:cNvPr id="9" name="Rectangle 115">
            <a:extLst>
              <a:ext uri="{FF2B5EF4-FFF2-40B4-BE49-F238E27FC236}">
                <a16:creationId xmlns:a16="http://schemas.microsoft.com/office/drawing/2014/main" id="{A1C98FAF-DEDE-408F-9D1D-78217AE180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1820" y="2445951"/>
            <a:ext cx="1557660" cy="457200"/>
          </a:xfrm>
          <a:prstGeom prst="rect">
            <a:avLst/>
          </a:prstGeom>
          <a:solidFill>
            <a:schemeClr val="tx2">
              <a:lumMod val="75000"/>
              <a:alpha val="2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1">
                <a:ln>
                  <a:noFill/>
                </a:ln>
                <a:solidFill>
                  <a:srgbClr val="2F3542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Demand Forecast</a:t>
            </a:r>
          </a:p>
        </p:txBody>
      </p:sp>
      <p:sp>
        <p:nvSpPr>
          <p:cNvPr id="10" name="Rectangle 116">
            <a:extLst>
              <a:ext uri="{FF2B5EF4-FFF2-40B4-BE49-F238E27FC236}">
                <a16:creationId xmlns:a16="http://schemas.microsoft.com/office/drawing/2014/main" id="{B15AE304-3195-4FFC-8499-2EECC9AC39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1820" y="3136966"/>
            <a:ext cx="1557660" cy="457200"/>
          </a:xfrm>
          <a:prstGeom prst="rect">
            <a:avLst/>
          </a:prstGeom>
          <a:solidFill>
            <a:schemeClr val="tx2">
              <a:lumMod val="75000"/>
              <a:alpha val="2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Response Time</a:t>
            </a:r>
            <a:endParaRPr kumimoji="0" lang="en-US" sz="1200" b="1" i="0" u="none" strike="noStrike" kern="1200" cap="none" spc="0" normalizeH="0" baseline="0" noProof="1">
              <a:ln>
                <a:noFill/>
              </a:ln>
              <a:solidFill>
                <a:srgbClr val="2F3542"/>
              </a:solidFill>
              <a:effectLst/>
              <a:uLnTx/>
              <a:uFillTx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11" name="Rectangle 117">
            <a:extLst>
              <a:ext uri="{FF2B5EF4-FFF2-40B4-BE49-F238E27FC236}">
                <a16:creationId xmlns:a16="http://schemas.microsoft.com/office/drawing/2014/main" id="{EC481B4C-2066-492D-9F1F-4B87E50D3E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1820" y="3827981"/>
            <a:ext cx="1557660" cy="457200"/>
          </a:xfrm>
          <a:prstGeom prst="rect">
            <a:avLst/>
          </a:prstGeom>
          <a:solidFill>
            <a:schemeClr val="tx2">
              <a:lumMod val="75000"/>
              <a:alpha val="2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1">
                <a:ln>
                  <a:noFill/>
                </a:ln>
                <a:solidFill>
                  <a:srgbClr val="2F3542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Overall Capacity</a:t>
            </a:r>
          </a:p>
        </p:txBody>
      </p:sp>
      <p:sp>
        <p:nvSpPr>
          <p:cNvPr id="12" name="Rectangle 118">
            <a:extLst>
              <a:ext uri="{FF2B5EF4-FFF2-40B4-BE49-F238E27FC236}">
                <a16:creationId xmlns:a16="http://schemas.microsoft.com/office/drawing/2014/main" id="{728B23A1-3BBD-48D7-B066-C7EB1BD0E2C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1820" y="4518996"/>
            <a:ext cx="1557660" cy="457200"/>
          </a:xfrm>
          <a:prstGeom prst="rect">
            <a:avLst/>
          </a:prstGeom>
          <a:solidFill>
            <a:schemeClr val="tx2">
              <a:lumMod val="75000"/>
              <a:alpha val="2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1">
                <a:ln>
                  <a:noFill/>
                </a:ln>
                <a:solidFill>
                  <a:srgbClr val="2F3542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Gaps/Surplus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243F8F-1C84-4CDF-91C7-FE64A51843D2}"/>
              </a:ext>
            </a:extLst>
          </p:cNvPr>
          <p:cNvSpPr/>
          <p:nvPr/>
        </p:nvSpPr>
        <p:spPr>
          <a:xfrm>
            <a:off x="3688467" y="1206919"/>
            <a:ext cx="42098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IN" sz="1200" b="1" dirty="0">
                <a:solidFill>
                  <a:srgbClr val="42847A"/>
                </a:solidFill>
                <a:latin typeface="Arial"/>
              </a:rPr>
              <a:t>Identify Gap/Surplus between demand and optimized capacity at each market segment level and help plan by Reducing Idle Capacity and Ensuring minimal gaps in high Demand geographies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0C213D-D33C-497E-B9C6-7168B97395E0}"/>
              </a:ext>
            </a:extLst>
          </p:cNvPr>
          <p:cNvSpPr txBox="1"/>
          <p:nvPr/>
        </p:nvSpPr>
        <p:spPr>
          <a:xfrm>
            <a:off x="2951152" y="811941"/>
            <a:ext cx="4640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Enable Reallocation of Capacity on changing Demand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CA44E-6DB1-44B0-BC03-5F276332044C}"/>
              </a:ext>
            </a:extLst>
          </p:cNvPr>
          <p:cNvSpPr txBox="1"/>
          <p:nvPr/>
        </p:nvSpPr>
        <p:spPr>
          <a:xfrm>
            <a:off x="3056812" y="4518996"/>
            <a:ext cx="35062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300" b="1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Operational LP analytics and Validation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3C40EB-C2F1-4B4A-8C10-6B7F8BC3597A}"/>
              </a:ext>
            </a:extLst>
          </p:cNvPr>
          <p:cNvSpPr/>
          <p:nvPr/>
        </p:nvSpPr>
        <p:spPr bwMode="auto">
          <a:xfrm>
            <a:off x="3626822" y="5574189"/>
            <a:ext cx="3630267" cy="569563"/>
          </a:xfrm>
          <a:prstGeom prst="rect">
            <a:avLst/>
          </a:prstGeom>
          <a:solidFill>
            <a:srgbClr val="53B99E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IN" sz="1200" dirty="0">
                <a:solidFill>
                  <a:prstClr val="black"/>
                </a:solidFill>
              </a:rPr>
              <a:t>Identify Gap/Surplus between demand and optimized capacity at each market segment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CBA658-5365-46D8-8E39-E93934EBCD74}"/>
              </a:ext>
            </a:extLst>
          </p:cNvPr>
          <p:cNvSpPr/>
          <p:nvPr/>
        </p:nvSpPr>
        <p:spPr bwMode="auto">
          <a:xfrm>
            <a:off x="3136131" y="4929801"/>
            <a:ext cx="3645507" cy="414039"/>
          </a:xfrm>
          <a:prstGeom prst="rect">
            <a:avLst/>
          </a:prstGeom>
          <a:solidFill>
            <a:srgbClr val="53B99E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IN" sz="1200" noProof="1">
                <a:solidFill>
                  <a:srgbClr val="000000"/>
                </a:solidFill>
              </a:rPr>
              <a:t>Setup &amp; maintain a data mart in SQL server</a:t>
            </a:r>
          </a:p>
        </p:txBody>
      </p:sp>
      <p:sp>
        <p:nvSpPr>
          <p:cNvPr id="18" name="Rectangle 117">
            <a:extLst>
              <a:ext uri="{FF2B5EF4-FFF2-40B4-BE49-F238E27FC236}">
                <a16:creationId xmlns:a16="http://schemas.microsoft.com/office/drawing/2014/main" id="{2CB5E403-A7B7-4784-A28B-464A534962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1820" y="5210011"/>
            <a:ext cx="1557660" cy="457200"/>
          </a:xfrm>
          <a:prstGeom prst="rect">
            <a:avLst/>
          </a:prstGeom>
          <a:solidFill>
            <a:schemeClr val="tx2">
              <a:lumMod val="75000"/>
              <a:alpha val="2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1">
                <a:ln>
                  <a:noFill/>
                </a:ln>
                <a:solidFill>
                  <a:srgbClr val="2F3542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Recommended Actions</a:t>
            </a:r>
          </a:p>
        </p:txBody>
      </p:sp>
      <p:pic>
        <p:nvPicPr>
          <p:cNvPr id="19" name="Picture 8" descr="http://www.lightspeedgmi.com/wp-content/uploads/2014/09/capacity-icon.png">
            <a:extLst>
              <a:ext uri="{FF2B5EF4-FFF2-40B4-BE49-F238E27FC236}">
                <a16:creationId xmlns:a16="http://schemas.microsoft.com/office/drawing/2014/main" id="{4F3255D9-485D-4C82-AC24-664F078EC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20" y="1262427"/>
            <a:ext cx="658706" cy="66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E6F2E8-1384-4A38-9BA7-85857AC65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3"/>
          <a:stretch/>
        </p:blipFill>
        <p:spPr>
          <a:xfrm>
            <a:off x="5005801" y="2491255"/>
            <a:ext cx="3102787" cy="15139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2589F3-88DC-477A-9319-B86334A306F0}"/>
              </a:ext>
            </a:extLst>
          </p:cNvPr>
          <p:cNvSpPr/>
          <p:nvPr/>
        </p:nvSpPr>
        <p:spPr bwMode="auto">
          <a:xfrm>
            <a:off x="2994389" y="2967061"/>
            <a:ext cx="1887576" cy="419032"/>
          </a:xfrm>
          <a:prstGeom prst="rect">
            <a:avLst/>
          </a:prstGeom>
          <a:solidFill>
            <a:schemeClr val="accent5">
              <a:lumMod val="20000"/>
              <a:lumOff val="80000"/>
              <a:alpha val="74902"/>
            </a:scheme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ETL process setup to </a:t>
            </a:r>
          </a:p>
          <a:p>
            <a:r>
              <a:rPr lang="en-US" sz="1200" dirty="0">
                <a:solidFill>
                  <a:schemeClr val="tx1"/>
                </a:solidFill>
              </a:rPr>
              <a:t>synchronize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EC330B-6788-43B7-9DFE-7411E508CCCE}"/>
              </a:ext>
            </a:extLst>
          </p:cNvPr>
          <p:cNvSpPr/>
          <p:nvPr/>
        </p:nvSpPr>
        <p:spPr bwMode="auto">
          <a:xfrm>
            <a:off x="3011209" y="2460746"/>
            <a:ext cx="1887576" cy="395076"/>
          </a:xfrm>
          <a:prstGeom prst="rect">
            <a:avLst/>
          </a:prstGeom>
          <a:solidFill>
            <a:schemeClr val="accent5">
              <a:lumMod val="20000"/>
              <a:lumOff val="80000"/>
              <a:alpha val="74902"/>
            </a:scheme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Data warehousing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11CC32-5D4F-4FAF-84EB-D89E53D505BF}"/>
              </a:ext>
            </a:extLst>
          </p:cNvPr>
          <p:cNvSpPr/>
          <p:nvPr/>
        </p:nvSpPr>
        <p:spPr bwMode="auto">
          <a:xfrm>
            <a:off x="2990146" y="3523009"/>
            <a:ext cx="1876437" cy="381936"/>
          </a:xfrm>
          <a:prstGeom prst="rect">
            <a:avLst/>
          </a:prstGeom>
          <a:solidFill>
            <a:schemeClr val="accent5">
              <a:lumMod val="20000"/>
              <a:lumOff val="80000"/>
              <a:alpha val="74902"/>
            </a:scheme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Develop &amp; Maintain the analytics interface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059207-E2C7-4923-A03A-E33BEC869C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2846" y="2318236"/>
            <a:ext cx="962025" cy="923925"/>
          </a:xfrm>
          <a:prstGeom prst="rect">
            <a:avLst/>
          </a:prstGeom>
        </p:spPr>
      </p:pic>
      <p:pic>
        <p:nvPicPr>
          <p:cNvPr id="25" name="Picture 24">
            <a:hlinkClick r:id="rId5" action="ppaction://hlinksldjump"/>
            <a:extLst>
              <a:ext uri="{FF2B5EF4-FFF2-40B4-BE49-F238E27FC236}">
                <a16:creationId xmlns:a16="http://schemas.microsoft.com/office/drawing/2014/main" id="{2A81FBAB-0BF7-4EE9-B2D9-FE43D393FC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12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4090-42C3-4D62-88AE-A1761679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: Dynamic Capacity Reallocation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C649B-F1DC-44A6-8076-12C897B4CCB2}"/>
              </a:ext>
            </a:extLst>
          </p:cNvPr>
          <p:cNvSpPr txBox="1"/>
          <p:nvPr/>
        </p:nvSpPr>
        <p:spPr>
          <a:xfrm>
            <a:off x="0" y="621260"/>
            <a:ext cx="9142140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</a:rPr>
              <a:t>Capacity Baseline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576B8-C9CB-472D-8F81-9452FB3E5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" t="10752" r="1202" b="15996"/>
          <a:stretch/>
        </p:blipFill>
        <p:spPr>
          <a:xfrm>
            <a:off x="155279" y="1116740"/>
            <a:ext cx="11840705" cy="4956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070555-0700-4A52-A703-D25329E400FE}"/>
              </a:ext>
            </a:extLst>
          </p:cNvPr>
          <p:cNvSpPr/>
          <p:nvPr/>
        </p:nvSpPr>
        <p:spPr>
          <a:xfrm>
            <a:off x="2026541" y="599276"/>
            <a:ext cx="100116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Displays Demand, Supply projections, response time to new service requests by week for the next quarter</a:t>
            </a:r>
            <a:endParaRPr lang="en-IN" sz="1600" dirty="0"/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46D964DC-F5EF-4776-9BE1-7BFA92CF6C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9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4090-42C3-4D62-88AE-A1761679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Supply Chain : Inventory Planning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970F937-CBC6-4C21-9B36-4F6997595D7A}"/>
              </a:ext>
            </a:extLst>
          </p:cNvPr>
          <p:cNvSpPr/>
          <p:nvPr/>
        </p:nvSpPr>
        <p:spPr>
          <a:xfrm rot="5400000">
            <a:off x="2618484" y="3096362"/>
            <a:ext cx="384048" cy="24342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00" kern="0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D59B79-4B72-4679-B43D-38F1BDE91586}"/>
              </a:ext>
            </a:extLst>
          </p:cNvPr>
          <p:cNvSpPr/>
          <p:nvPr/>
        </p:nvSpPr>
        <p:spPr>
          <a:xfrm>
            <a:off x="8008224" y="794256"/>
            <a:ext cx="3317135" cy="338554"/>
          </a:xfrm>
          <a:prstGeom prst="rect">
            <a:avLst/>
          </a:prstGeom>
          <a:solidFill>
            <a:srgbClr val="2F354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rgbClr val="FFFFFF"/>
                </a:solidFill>
                <a:cs typeface="Segoe UI Light" panose="020B0502040204020203" pitchFamily="34" charset="0"/>
              </a:rPr>
              <a:t>Business Impact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7BCDF9-9EC7-496B-9811-B11B00E1CB07}"/>
              </a:ext>
            </a:extLst>
          </p:cNvPr>
          <p:cNvCxnSpPr/>
          <p:nvPr/>
        </p:nvCxnSpPr>
        <p:spPr>
          <a:xfrm>
            <a:off x="7519758" y="765563"/>
            <a:ext cx="15240" cy="522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11">
            <a:extLst>
              <a:ext uri="{FF2B5EF4-FFF2-40B4-BE49-F238E27FC236}">
                <a16:creationId xmlns:a16="http://schemas.microsoft.com/office/drawing/2014/main" id="{58112DF4-ABA6-410C-B8D5-FD1F4F00F6C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9655" y="1278500"/>
            <a:ext cx="1976426" cy="3754795"/>
          </a:xfrm>
          <a:prstGeom prst="roundRect">
            <a:avLst>
              <a:gd name="adj" fmla="val 3931"/>
            </a:avLst>
          </a:prstGeom>
          <a:noFill/>
          <a:ln w="381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Segoe UI Light" pitchFamily="34" charset="0"/>
            </a:endParaRPr>
          </a:p>
        </p:txBody>
      </p:sp>
      <p:sp>
        <p:nvSpPr>
          <p:cNvPr id="7" name="Rectangle 114">
            <a:extLst>
              <a:ext uri="{FF2B5EF4-FFF2-40B4-BE49-F238E27FC236}">
                <a16:creationId xmlns:a16="http://schemas.microsoft.com/office/drawing/2014/main" id="{323FB9E7-747D-4682-90A4-42E77BD31D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2764" y="1478349"/>
            <a:ext cx="1468447" cy="75093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noFill/>
            <a:miter lim="800000"/>
            <a:headEnd/>
            <a:tailEnd/>
          </a:ln>
          <a:effectLst>
            <a:outerShdw dist="53882" dir="2700000" algn="ctr" rotWithShape="0">
              <a:srgbClr val="777777">
                <a:alpha val="50000"/>
              </a:srgbClr>
            </a:outerShdw>
          </a:effectLst>
        </p:spPr>
        <p:txBody>
          <a:bodyPr wrap="square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b="1" noProof="1">
                <a:solidFill>
                  <a:srgbClr val="FFFFFF"/>
                </a:solidFill>
                <a:latin typeface="Segoe UI Light" pitchFamily="34" charset="0"/>
              </a:rPr>
              <a:t>Servicing Profitablity Metrics</a:t>
            </a:r>
          </a:p>
        </p:txBody>
      </p:sp>
      <p:sp>
        <p:nvSpPr>
          <p:cNvPr id="8" name="Rectangle 115">
            <a:extLst>
              <a:ext uri="{FF2B5EF4-FFF2-40B4-BE49-F238E27FC236}">
                <a16:creationId xmlns:a16="http://schemas.microsoft.com/office/drawing/2014/main" id="{57F0B806-A4E1-4CDE-A269-1A58D858A31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2764" y="2445736"/>
            <a:ext cx="1468447" cy="590901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Margin</a:t>
            </a:r>
          </a:p>
        </p:txBody>
      </p:sp>
      <p:sp>
        <p:nvSpPr>
          <p:cNvPr id="9" name="Rectangle 116">
            <a:extLst>
              <a:ext uri="{FF2B5EF4-FFF2-40B4-BE49-F238E27FC236}">
                <a16:creationId xmlns:a16="http://schemas.microsoft.com/office/drawing/2014/main" id="{7A42EAAD-7CEC-436B-9F44-B62ACDE5846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2764" y="3317713"/>
            <a:ext cx="1468447" cy="590901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Recalls and Reschedules Rate</a:t>
            </a:r>
          </a:p>
        </p:txBody>
      </p:sp>
      <p:sp>
        <p:nvSpPr>
          <p:cNvPr id="10" name="Rectangle 117">
            <a:extLst>
              <a:ext uri="{FF2B5EF4-FFF2-40B4-BE49-F238E27FC236}">
                <a16:creationId xmlns:a16="http://schemas.microsoft.com/office/drawing/2014/main" id="{0795F614-F7BB-4214-A8FB-8D2B7543DE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2764" y="4189704"/>
            <a:ext cx="1468447" cy="590901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First Time Completes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BBDB-81CF-42BB-B30D-1C9CB2C5245D}"/>
              </a:ext>
            </a:extLst>
          </p:cNvPr>
          <p:cNvSpPr txBox="1"/>
          <p:nvPr/>
        </p:nvSpPr>
        <p:spPr>
          <a:xfrm>
            <a:off x="4512401" y="910558"/>
            <a:ext cx="25331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N" sz="13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Truck Stock Optimization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B72B5B-2186-41A3-BB35-8F90A7DC188C}"/>
              </a:ext>
            </a:extLst>
          </p:cNvPr>
          <p:cNvSpPr/>
          <p:nvPr/>
        </p:nvSpPr>
        <p:spPr>
          <a:xfrm>
            <a:off x="3820728" y="1275524"/>
            <a:ext cx="3269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1200" b="1" noProof="1">
                <a:solidFill>
                  <a:srgbClr val="42847A"/>
                </a:solidFill>
                <a:latin typeface="Arial"/>
              </a:rPr>
              <a:t>Ensure that the right technician with the right parts in service van is dispatched in the first attempt to service a request</a:t>
            </a:r>
            <a:endParaRPr lang="en-US" sz="1200" b="1" noProof="1">
              <a:solidFill>
                <a:srgbClr val="42847A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2CFFBF-4F7B-4B76-81F7-BDA8CCB11290}"/>
              </a:ext>
            </a:extLst>
          </p:cNvPr>
          <p:cNvSpPr/>
          <p:nvPr/>
        </p:nvSpPr>
        <p:spPr>
          <a:xfrm>
            <a:off x="7946409" y="1493165"/>
            <a:ext cx="342076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400" noProof="1">
                <a:solidFill>
                  <a:srgbClr val="000000"/>
                </a:solidFill>
              </a:rPr>
              <a:t>Develop an integrated service technician profile and parts planning process based on analysis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400" noProof="1">
                <a:solidFill>
                  <a:srgbClr val="000000"/>
                </a:solidFill>
              </a:rPr>
              <a:t>Establish planning geographies as foundation for profile and parts planning methodology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400" noProof="1">
                <a:solidFill>
                  <a:srgbClr val="000000"/>
                </a:solidFill>
              </a:rPr>
              <a:t>Optimize truck stock assortment process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400" noProof="1">
                <a:solidFill>
                  <a:srgbClr val="000000"/>
                </a:solidFill>
              </a:rPr>
              <a:t>Reduce cost involving multiple attempts on a service request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400" noProof="1">
                <a:solidFill>
                  <a:srgbClr val="000000"/>
                </a:solidFill>
              </a:rPr>
              <a:t>4% Increase in First Time Completes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2D9C1-EF58-455B-B0A2-6B7B56D93CB0}"/>
              </a:ext>
            </a:extLst>
          </p:cNvPr>
          <p:cNvSpPr/>
          <p:nvPr/>
        </p:nvSpPr>
        <p:spPr>
          <a:xfrm>
            <a:off x="4152095" y="3087389"/>
            <a:ext cx="2329059" cy="327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dirty="0">
                <a:solidFill>
                  <a:prstClr val="black"/>
                </a:solidFill>
              </a:rPr>
              <a:t>No. of requests assigned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9CCF61-A613-46DF-989D-905775945DCF}"/>
              </a:ext>
            </a:extLst>
          </p:cNvPr>
          <p:cNvSpPr/>
          <p:nvPr/>
        </p:nvSpPr>
        <p:spPr>
          <a:xfrm>
            <a:off x="4152095" y="3495201"/>
            <a:ext cx="2329059" cy="327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dirty="0">
                <a:solidFill>
                  <a:prstClr val="black"/>
                </a:solidFill>
              </a:rPr>
              <a:t>Expected Profit Generation</a:t>
            </a:r>
          </a:p>
        </p:txBody>
      </p:sp>
      <p:sp>
        <p:nvSpPr>
          <p:cNvPr id="16" name="Rounded Rectangle 112">
            <a:extLst>
              <a:ext uri="{FF2B5EF4-FFF2-40B4-BE49-F238E27FC236}">
                <a16:creationId xmlns:a16="http://schemas.microsoft.com/office/drawing/2014/main" id="{6A80E28F-C0A7-4E26-8FA6-DC45932232F5}"/>
              </a:ext>
            </a:extLst>
          </p:cNvPr>
          <p:cNvSpPr/>
          <p:nvPr/>
        </p:nvSpPr>
        <p:spPr>
          <a:xfrm>
            <a:off x="4025553" y="2546226"/>
            <a:ext cx="2571324" cy="1489316"/>
          </a:xfrm>
          <a:prstGeom prst="roundRect">
            <a:avLst>
              <a:gd name="adj" fmla="val 9336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C63BA-7B57-478E-BC90-CBFB29080B50}"/>
              </a:ext>
            </a:extLst>
          </p:cNvPr>
          <p:cNvSpPr/>
          <p:nvPr/>
        </p:nvSpPr>
        <p:spPr>
          <a:xfrm>
            <a:off x="3842995" y="2123093"/>
            <a:ext cx="20398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i="1" dirty="0">
                <a:solidFill>
                  <a:srgbClr val="E7E6E6">
                    <a:lumMod val="50000"/>
                  </a:srgbClr>
                </a:solidFill>
              </a:rPr>
              <a:t>Identify Key variables for model</a:t>
            </a:r>
          </a:p>
        </p:txBody>
      </p:sp>
      <p:sp>
        <p:nvSpPr>
          <p:cNvPr id="18" name="Rounded Rectangle 108">
            <a:extLst>
              <a:ext uri="{FF2B5EF4-FFF2-40B4-BE49-F238E27FC236}">
                <a16:creationId xmlns:a16="http://schemas.microsoft.com/office/drawing/2014/main" id="{0C2FF392-960D-4913-B720-699AE3745FD2}"/>
              </a:ext>
            </a:extLst>
          </p:cNvPr>
          <p:cNvSpPr/>
          <p:nvPr/>
        </p:nvSpPr>
        <p:spPr>
          <a:xfrm>
            <a:off x="3268931" y="2382479"/>
            <a:ext cx="3650220" cy="1861539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9" name="Chevron 115">
            <a:extLst>
              <a:ext uri="{FF2B5EF4-FFF2-40B4-BE49-F238E27FC236}">
                <a16:creationId xmlns:a16="http://schemas.microsoft.com/office/drawing/2014/main" id="{A9572EDA-96AC-4093-8DA7-339F0816A198}"/>
              </a:ext>
            </a:extLst>
          </p:cNvPr>
          <p:cNvSpPr/>
          <p:nvPr/>
        </p:nvSpPr>
        <p:spPr bwMode="auto">
          <a:xfrm rot="5400000" flipV="1">
            <a:off x="6809030" y="2810536"/>
            <a:ext cx="199508" cy="273563"/>
          </a:xfrm>
          <a:prstGeom prst="chevron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27949A-B5CF-44C8-8920-322D5BD10669}"/>
              </a:ext>
            </a:extLst>
          </p:cNvPr>
          <p:cNvSpPr/>
          <p:nvPr/>
        </p:nvSpPr>
        <p:spPr>
          <a:xfrm>
            <a:off x="4317994" y="4009307"/>
            <a:ext cx="19672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i="1" dirty="0">
                <a:solidFill>
                  <a:srgbClr val="E7E6E6">
                    <a:lumMod val="50000"/>
                  </a:srgbClr>
                </a:solidFill>
              </a:rPr>
              <a:t>Data Mining &amp; Model Building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3EDD56-04A7-4A3E-AFDA-09BBA6D1DA4E}"/>
              </a:ext>
            </a:extLst>
          </p:cNvPr>
          <p:cNvSpPr/>
          <p:nvPr/>
        </p:nvSpPr>
        <p:spPr>
          <a:xfrm>
            <a:off x="4349540" y="4221565"/>
            <a:ext cx="18053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i="1" dirty="0">
                <a:solidFill>
                  <a:srgbClr val="E7E6E6">
                    <a:lumMod val="50000"/>
                  </a:srgbClr>
                </a:solidFill>
              </a:rPr>
              <a:t>Model Validation &amp; Refresh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FAB5BF-CB25-42F3-853B-0BC48890BC2E}"/>
              </a:ext>
            </a:extLst>
          </p:cNvPr>
          <p:cNvSpPr txBox="1"/>
          <p:nvPr/>
        </p:nvSpPr>
        <p:spPr>
          <a:xfrm>
            <a:off x="3888135" y="4655357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1EC56-A729-471A-A54A-F7F79C141BCA}"/>
              </a:ext>
            </a:extLst>
          </p:cNvPr>
          <p:cNvSpPr/>
          <p:nvPr/>
        </p:nvSpPr>
        <p:spPr>
          <a:xfrm>
            <a:off x="3888135" y="4967118"/>
            <a:ext cx="3175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</a:rPr>
              <a:t>Assortment of Part level information to be carried in each truck for achieving first time fixes subject to maximized profit</a:t>
            </a:r>
          </a:p>
        </p:txBody>
      </p:sp>
      <p:pic>
        <p:nvPicPr>
          <p:cNvPr id="24" name="Picture 2" descr="http://www.gurobi.com/documentation/6.5/quickstart_mac/logo.png">
            <a:extLst>
              <a:ext uri="{FF2B5EF4-FFF2-40B4-BE49-F238E27FC236}">
                <a16:creationId xmlns:a16="http://schemas.microsoft.com/office/drawing/2014/main" id="{95DB57A2-1016-468B-A704-2339785C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960" y="3658963"/>
            <a:ext cx="662371" cy="19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4B93927-09A2-4097-AFDC-A70C6565FAF7}"/>
              </a:ext>
            </a:extLst>
          </p:cNvPr>
          <p:cNvSpPr/>
          <p:nvPr/>
        </p:nvSpPr>
        <p:spPr>
          <a:xfrm>
            <a:off x="4152095" y="2647914"/>
            <a:ext cx="2329059" cy="367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dirty="0">
                <a:solidFill>
                  <a:prstClr val="black"/>
                </a:solidFill>
              </a:rPr>
              <a:t>Expected number of first time fixes</a:t>
            </a:r>
          </a:p>
        </p:txBody>
      </p:sp>
      <p:pic>
        <p:nvPicPr>
          <p:cNvPr id="26" name="Picture 2" descr="C:\Users\viswanath.ramakirish\Downloads\supply chain1.png">
            <a:extLst>
              <a:ext uri="{FF2B5EF4-FFF2-40B4-BE49-F238E27FC236}">
                <a16:creationId xmlns:a16="http://schemas.microsoft.com/office/drawing/2014/main" id="{74809557-5EC5-461B-91BE-981981667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31" y="772463"/>
            <a:ext cx="542385" cy="54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hlinkClick r:id="rId4" action="ppaction://hlinksldjump"/>
            <a:extLst>
              <a:ext uri="{FF2B5EF4-FFF2-40B4-BE49-F238E27FC236}">
                <a16:creationId xmlns:a16="http://schemas.microsoft.com/office/drawing/2014/main" id="{66E28B0F-ABCA-4A7B-9CDC-417B22E7E1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6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4090-42C3-4D62-88AE-A1761679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Focus Area : Advanced Diagnostics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4D02D87-B0CC-4630-AAE2-0CA6DE71582E}"/>
              </a:ext>
            </a:extLst>
          </p:cNvPr>
          <p:cNvSpPr/>
          <p:nvPr/>
        </p:nvSpPr>
        <p:spPr>
          <a:xfrm rot="5400000">
            <a:off x="2782774" y="3057687"/>
            <a:ext cx="384048" cy="24342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530F7C-E422-417A-8235-F7369F00282E}"/>
              </a:ext>
            </a:extLst>
          </p:cNvPr>
          <p:cNvSpPr/>
          <p:nvPr/>
        </p:nvSpPr>
        <p:spPr>
          <a:xfrm>
            <a:off x="8049000" y="640351"/>
            <a:ext cx="3317135" cy="338554"/>
          </a:xfrm>
          <a:prstGeom prst="rect">
            <a:avLst/>
          </a:prstGeom>
          <a:solidFill>
            <a:srgbClr val="2F354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cs typeface="Segoe UI Light" panose="020B0502040204020203" pitchFamily="34" charset="0"/>
              </a:rPr>
              <a:t>Business Impact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9A23BD-3EF4-40A2-B5AE-66F467163E6B}"/>
              </a:ext>
            </a:extLst>
          </p:cNvPr>
          <p:cNvCxnSpPr/>
          <p:nvPr/>
        </p:nvCxnSpPr>
        <p:spPr>
          <a:xfrm>
            <a:off x="7244963" y="809628"/>
            <a:ext cx="0" cy="3970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6961D5-14C5-4827-A18F-60E1DE6D7EF3}"/>
              </a:ext>
            </a:extLst>
          </p:cNvPr>
          <p:cNvSpPr txBox="1"/>
          <p:nvPr/>
        </p:nvSpPr>
        <p:spPr>
          <a:xfrm>
            <a:off x="3460345" y="891746"/>
            <a:ext cx="20987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Advanced Diagnostics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4C9E15-C84E-487A-8E00-892EC54388BD}"/>
              </a:ext>
            </a:extLst>
          </p:cNvPr>
          <p:cNvSpPr/>
          <p:nvPr/>
        </p:nvSpPr>
        <p:spPr>
          <a:xfrm>
            <a:off x="4333801" y="1365490"/>
            <a:ext cx="26461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noProof="1">
                <a:solidFill>
                  <a:schemeClr val="accent2"/>
                </a:solidFill>
                <a:latin typeface="Arial"/>
              </a:rPr>
              <a:t>Classifying customer descriptions about various symptoms under different predefined dimensions (attributes) to identify which parts might be needed to complete each Service request</a:t>
            </a:r>
            <a:endParaRPr lang="en-US" sz="1200" b="1" noProof="1">
              <a:solidFill>
                <a:schemeClr val="accent2"/>
              </a:solidFill>
              <a:latin typeface="Arial"/>
            </a:endParaRPr>
          </a:p>
        </p:txBody>
      </p:sp>
      <p:pic>
        <p:nvPicPr>
          <p:cNvPr id="8" name="Picture 5" descr="C:\Users\viswanath.ramakirish\Downloads\optimize.png">
            <a:extLst>
              <a:ext uri="{FF2B5EF4-FFF2-40B4-BE49-F238E27FC236}">
                <a16:creationId xmlns:a16="http://schemas.microsoft.com/office/drawing/2014/main" id="{8D9D0D3E-5D47-4EFD-B5F6-ABE11BFCA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23" y="138215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685903-6A56-4ED3-8941-4085C56687A9}"/>
              </a:ext>
            </a:extLst>
          </p:cNvPr>
          <p:cNvSpPr/>
          <p:nvPr/>
        </p:nvSpPr>
        <p:spPr>
          <a:xfrm>
            <a:off x="7635182" y="1110161"/>
            <a:ext cx="4144773" cy="3749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>
              <a:lnSpc>
                <a:spcPct val="150000"/>
              </a:lnSpc>
              <a:spcAft>
                <a:spcPts val="200"/>
              </a:spcAft>
              <a:buFont typeface="Arial" pitchFamily="34" charset="0"/>
              <a:buChar char="•"/>
              <a:defRPr/>
            </a:pPr>
            <a:r>
              <a:rPr lang="en-IN" sz="1400" dirty="0">
                <a:solidFill>
                  <a:srgbClr val="000000"/>
                </a:solidFill>
              </a:rPr>
              <a:t>Enabled client to convert text data into quantitative numeric metrics</a:t>
            </a:r>
          </a:p>
          <a:p>
            <a:pPr marL="114300" indent="-114300">
              <a:lnSpc>
                <a:spcPct val="150000"/>
              </a:lnSpc>
              <a:spcAft>
                <a:spcPts val="200"/>
              </a:spcAft>
              <a:buFont typeface="Arial" pitchFamily="34" charset="0"/>
              <a:buChar char="•"/>
              <a:defRPr/>
            </a:pPr>
            <a:r>
              <a:rPr lang="en-IN" sz="1400" dirty="0">
                <a:solidFill>
                  <a:srgbClr val="000000"/>
                </a:solidFill>
              </a:rPr>
              <a:t>The output was a simple binary array which was easily consumable</a:t>
            </a:r>
          </a:p>
          <a:p>
            <a:pPr marL="114300" indent="-114300">
              <a:lnSpc>
                <a:spcPct val="150000"/>
              </a:lnSpc>
              <a:spcAft>
                <a:spcPts val="200"/>
              </a:spcAft>
              <a:buFont typeface="Arial" pitchFamily="34" charset="0"/>
              <a:buChar char="•"/>
              <a:defRPr/>
            </a:pPr>
            <a:r>
              <a:rPr lang="en-IN" sz="1400" dirty="0">
                <a:solidFill>
                  <a:srgbClr val="000000"/>
                </a:solidFill>
              </a:rPr>
              <a:t>Multiple symptoms could be viewed and addressed simultaneously</a:t>
            </a:r>
          </a:p>
          <a:p>
            <a:pPr marL="114300" indent="-114300">
              <a:lnSpc>
                <a:spcPct val="150000"/>
              </a:lnSpc>
              <a:spcAft>
                <a:spcPts val="200"/>
              </a:spcAft>
              <a:buFont typeface="Arial" pitchFamily="34" charset="0"/>
              <a:buChar char="•"/>
              <a:defRPr/>
            </a:pPr>
            <a:r>
              <a:rPr lang="en-IN" sz="1400" dirty="0">
                <a:solidFill>
                  <a:srgbClr val="000000"/>
                </a:solidFill>
              </a:rPr>
              <a:t>The output was used as a variable to run a model to minimize the time consumed for various services by predicting the parts to be ordered for the service</a:t>
            </a:r>
          </a:p>
          <a:p>
            <a:pPr marL="114300" indent="-114300">
              <a:lnSpc>
                <a:spcPct val="150000"/>
              </a:lnSpc>
              <a:spcAft>
                <a:spcPts val="200"/>
              </a:spcAft>
              <a:buFont typeface="Arial" pitchFamily="34" charset="0"/>
              <a:buChar char="•"/>
              <a:defRPr/>
            </a:pPr>
            <a:r>
              <a:rPr lang="en-IN" sz="1400" dirty="0">
                <a:solidFill>
                  <a:srgbClr val="000000"/>
                </a:solidFill>
              </a:rPr>
              <a:t>10% Reduction in reschedules, resulting in lower trips per repair</a:t>
            </a:r>
          </a:p>
        </p:txBody>
      </p:sp>
      <p:sp>
        <p:nvSpPr>
          <p:cNvPr id="10" name="Rectangle 111">
            <a:extLst>
              <a:ext uri="{FF2B5EF4-FFF2-40B4-BE49-F238E27FC236}">
                <a16:creationId xmlns:a16="http://schemas.microsoft.com/office/drawing/2014/main" id="{6773EEC1-40B9-49AD-9AEB-E5D94EA6A8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6612" y="1284127"/>
            <a:ext cx="1976426" cy="3790541"/>
          </a:xfrm>
          <a:prstGeom prst="roundRect">
            <a:avLst>
              <a:gd name="adj" fmla="val 3931"/>
            </a:avLst>
          </a:prstGeom>
          <a:noFill/>
          <a:ln w="381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/>
          <a:lstStyle/>
          <a:p>
            <a:endParaRPr lang="en-US" dirty="0">
              <a:latin typeface="Segoe UI Light" pitchFamily="34" charset="0"/>
            </a:endParaRPr>
          </a:p>
        </p:txBody>
      </p:sp>
      <p:sp>
        <p:nvSpPr>
          <p:cNvPr id="11" name="Rectangle 114">
            <a:extLst>
              <a:ext uri="{FF2B5EF4-FFF2-40B4-BE49-F238E27FC236}">
                <a16:creationId xmlns:a16="http://schemas.microsoft.com/office/drawing/2014/main" id="{1FB2E929-4F38-4AC8-8F7A-1C1D54B3D4F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5470" y="1461746"/>
            <a:ext cx="1468447" cy="750936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  <a:effectLst>
            <a:outerShdw dist="53882" dir="2700000" algn="ctr" rotWithShape="0">
              <a:srgbClr val="777777">
                <a:alpha val="50000"/>
              </a:srgbClr>
            </a:outerShdw>
          </a:effectLst>
        </p:spPr>
        <p:txBody>
          <a:bodyPr wrap="square" anchor="ctr"/>
          <a:lstStyle/>
          <a:p>
            <a:pPr algn="ctr">
              <a:lnSpc>
                <a:spcPct val="90000"/>
              </a:lnSpc>
            </a:pPr>
            <a:r>
              <a:rPr lang="en-US" sz="1400" b="1" noProof="1">
                <a:solidFill>
                  <a:schemeClr val="bg1"/>
                </a:solidFill>
                <a:latin typeface="Segoe UI Light" pitchFamily="34" charset="0"/>
              </a:rPr>
              <a:t>Advanced Diagnostics</a:t>
            </a:r>
          </a:p>
        </p:txBody>
      </p:sp>
      <p:sp>
        <p:nvSpPr>
          <p:cNvPr id="12" name="Rectangle 115">
            <a:extLst>
              <a:ext uri="{FF2B5EF4-FFF2-40B4-BE49-F238E27FC236}">
                <a16:creationId xmlns:a16="http://schemas.microsoft.com/office/drawing/2014/main" id="{70E59AE7-8481-4B07-BD9C-D0174D8FA5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5470" y="2429125"/>
            <a:ext cx="1468447" cy="590901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Product Related Info</a:t>
            </a:r>
          </a:p>
        </p:txBody>
      </p:sp>
      <p:sp>
        <p:nvSpPr>
          <p:cNvPr id="13" name="Rectangle 116">
            <a:extLst>
              <a:ext uri="{FF2B5EF4-FFF2-40B4-BE49-F238E27FC236}">
                <a16:creationId xmlns:a16="http://schemas.microsoft.com/office/drawing/2014/main" id="{5D9583A1-7628-4321-A6A3-4DA4DAE9D74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5470" y="3301109"/>
            <a:ext cx="1468447" cy="590901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Problem Description</a:t>
            </a:r>
          </a:p>
        </p:txBody>
      </p:sp>
      <p:sp>
        <p:nvSpPr>
          <p:cNvPr id="14" name="Rectangle 117">
            <a:extLst>
              <a:ext uri="{FF2B5EF4-FFF2-40B4-BE49-F238E27FC236}">
                <a16:creationId xmlns:a16="http://schemas.microsoft.com/office/drawing/2014/main" id="{E46A965B-F14B-4362-AC86-9C1FB17169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5470" y="4173093"/>
            <a:ext cx="1468447" cy="590901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Service Type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5C6728E-7FBE-4314-8954-6E074E8591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501409"/>
              </p:ext>
            </p:extLst>
          </p:nvPr>
        </p:nvGraphicFramePr>
        <p:xfrm>
          <a:off x="3735155" y="2985033"/>
          <a:ext cx="2802041" cy="157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ight Arrow 14">
            <a:extLst>
              <a:ext uri="{FF2B5EF4-FFF2-40B4-BE49-F238E27FC236}">
                <a16:creationId xmlns:a16="http://schemas.microsoft.com/office/drawing/2014/main" id="{21A47CC3-E995-43F5-87E5-7375795C6594}"/>
              </a:ext>
            </a:extLst>
          </p:cNvPr>
          <p:cNvSpPr/>
          <p:nvPr/>
        </p:nvSpPr>
        <p:spPr>
          <a:xfrm rot="5400000">
            <a:off x="6169912" y="4419968"/>
            <a:ext cx="347165" cy="408633"/>
          </a:xfrm>
          <a:prstGeom prst="rightArrow">
            <a:avLst>
              <a:gd name="adj1" fmla="val 39830"/>
              <a:gd name="adj2" fmla="val 50000"/>
            </a:avLst>
          </a:prstGeom>
          <a:solidFill>
            <a:srgbClr val="2F3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692890B-BD80-4098-8152-29C254AF4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604550"/>
              </p:ext>
            </p:extLst>
          </p:nvPr>
        </p:nvGraphicFramePr>
        <p:xfrm>
          <a:off x="4422304" y="5074668"/>
          <a:ext cx="6890198" cy="1010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4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373">
                <a:tc>
                  <a:txBody>
                    <a:bodyPr/>
                    <a:lstStyle/>
                    <a:p>
                      <a:r>
                        <a:rPr lang="en-US" sz="1200" dirty="0"/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Heating</a:t>
                      </a:r>
                      <a:r>
                        <a:rPr lang="en-US" sz="1200" baseline="0" dirty="0"/>
                        <a:t> 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Drying  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Noise</a:t>
                      </a:r>
                      <a:r>
                        <a:rPr lang="en-US" sz="1200" baseline="0" dirty="0"/>
                        <a:t> issues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755">
                <a:tc>
                  <a:txBody>
                    <a:bodyPr/>
                    <a:lstStyle/>
                    <a:p>
                      <a:r>
                        <a:rPr lang="en-US" sz="1200" dirty="0"/>
                        <a:t>NDCS/NOT GETTING HOT NOT DRYING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755">
                <a:tc>
                  <a:txBody>
                    <a:bodyPr/>
                    <a:lstStyle/>
                    <a:p>
                      <a:r>
                        <a:rPr lang="en-US" sz="1200" dirty="0"/>
                        <a:t>NOT</a:t>
                      </a:r>
                      <a:r>
                        <a:rPr lang="en-US" sz="1200" baseline="0" dirty="0"/>
                        <a:t> DRYING MAKING LOUD SCREECHING NOISE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4BFF3D6-9CA9-4720-86E8-B722C5E27619}"/>
              </a:ext>
            </a:extLst>
          </p:cNvPr>
          <p:cNvSpPr/>
          <p:nvPr/>
        </p:nvSpPr>
        <p:spPr>
          <a:xfrm>
            <a:off x="2911779" y="4998165"/>
            <a:ext cx="1201468" cy="33832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534" tIns="61534" rIns="61534" bIns="61534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prstClr val="white"/>
                </a:solidFill>
                <a:cs typeface="Calibri" pitchFamily="34" charset="0"/>
              </a:rPr>
              <a:t>Final Output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8E9C2-37AB-4B5E-9F67-A55591B2A89C}"/>
              </a:ext>
            </a:extLst>
          </p:cNvPr>
          <p:cNvSpPr/>
          <p:nvPr/>
        </p:nvSpPr>
        <p:spPr>
          <a:xfrm>
            <a:off x="2858867" y="5486874"/>
            <a:ext cx="1328296" cy="56905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600"/>
              </a:spcBef>
              <a:defRPr/>
            </a:pPr>
            <a:r>
              <a:rPr lang="en-US" sz="1100" dirty="0">
                <a:solidFill>
                  <a:prstClr val="black"/>
                </a:solidFill>
              </a:rPr>
              <a:t>Predicting service request parts by </a:t>
            </a:r>
            <a:r>
              <a:rPr lang="en-US" sz="1100" dirty="0">
                <a:solidFill>
                  <a:prstClr val="black"/>
                </a:solidFill>
                <a:cs typeface="Arial" charset="0"/>
              </a:rPr>
              <a:t>using symptoms as one of the IDV's</a:t>
            </a:r>
            <a:endParaRPr lang="en-IN" sz="1600" dirty="0">
              <a:solidFill>
                <a:prstClr val="black"/>
              </a:solidFill>
            </a:endParaRPr>
          </a:p>
        </p:txBody>
      </p:sp>
      <p:pic>
        <p:nvPicPr>
          <p:cNvPr id="20" name="Picture 19">
            <a:hlinkClick r:id="rId8" action="ppaction://hlinksldjump"/>
            <a:extLst>
              <a:ext uri="{FF2B5EF4-FFF2-40B4-BE49-F238E27FC236}">
                <a16:creationId xmlns:a16="http://schemas.microsoft.com/office/drawing/2014/main" id="{FF4CF9BD-3C8A-40E7-8A86-66FBDBA4695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55279" y="109394"/>
            <a:ext cx="11544216" cy="387798"/>
          </a:xfr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Interactive Dashboard for Capacity Analysts / Managers - CAT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5279" y="634287"/>
            <a:ext cx="9142140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</a:rPr>
              <a:t>Enabling Capacity Analysts at Sears to distribute workforce optimally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28611" y="896901"/>
            <a:ext cx="35633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Provide insights on metrics like Response Time, Trips per Repair, Gap/Surplus at each market segment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noProof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Enable Analysts to provide commitments for their territory in the next 3 months to meet Weekly Demand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noProof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Also tracks accuracy and fulfilment of commitments provided in previous weeks.</a:t>
            </a:r>
          </a:p>
          <a:p>
            <a:endParaRPr lang="en-US" sz="1600" noProof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Reporting on Call Margins, Weekly summary of Demand Met and Interactive Dashboard to analyze Accuracy</a:t>
            </a:r>
            <a:endParaRPr lang="en-US" sz="1600" dirty="0"/>
          </a:p>
        </p:txBody>
      </p:sp>
      <p:sp>
        <p:nvSpPr>
          <p:cNvPr id="59" name="Rounded Rectangle 58"/>
          <p:cNvSpPr/>
          <p:nvPr/>
        </p:nvSpPr>
        <p:spPr>
          <a:xfrm>
            <a:off x="666055" y="5463097"/>
            <a:ext cx="10949881" cy="8290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02060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inotype"/>
                <a:ea typeface="+mn-ea"/>
                <a:cs typeface="+mn-cs"/>
              </a:rPr>
              <a:t>Benefits: 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noProof="0" dirty="0">
                <a:solidFill>
                  <a:srgbClr val="000000"/>
                </a:solidFill>
                <a:latin typeface="Frutiger Linotype"/>
              </a:rPr>
              <a:t>Provide a Quarterly overview of Gaps/Surplus between Demand &amp; </a:t>
            </a:r>
            <a:r>
              <a:rPr lang="en-US" sz="1400" kern="0" dirty="0">
                <a:solidFill>
                  <a:srgbClr val="000000"/>
                </a:solidFill>
                <a:latin typeface="Frutiger Linotype"/>
              </a:rPr>
              <a:t>Supply </a:t>
            </a:r>
            <a:r>
              <a:rPr lang="en-US" sz="1400" kern="0" noProof="0" dirty="0">
                <a:solidFill>
                  <a:srgbClr val="000000"/>
                </a:solidFill>
                <a:latin typeface="Frutiger Linotype"/>
              </a:rPr>
              <a:t>to plan for Capacity augmentation, if needed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noProof="0" dirty="0">
                <a:solidFill>
                  <a:srgbClr val="000000"/>
                </a:solidFill>
                <a:latin typeface="Frutiger Linotype"/>
              </a:rPr>
              <a:t>Identify markets segments with surplus &amp; high margins post optimization to tap growth opportunities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Linotype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Linotype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9" y="1090775"/>
            <a:ext cx="8473676" cy="4056629"/>
          </a:xfrm>
          <a:prstGeom prst="rect">
            <a:avLst/>
          </a:prstGeom>
        </p:spPr>
      </p:pic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B1FCA309-7CF1-4AAF-BE2C-F942AB3A26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55279" y="79069"/>
            <a:ext cx="11544216" cy="387798"/>
          </a:xfr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Interactive Dashboard for Capacity Analysts / Managers - CAT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767626"/>
            <a:ext cx="9142140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</a:rPr>
              <a:t>Capacity Baseline Tab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9" t="10752" r="1202" b="15996"/>
          <a:stretch/>
        </p:blipFill>
        <p:spPr>
          <a:xfrm>
            <a:off x="155279" y="1333446"/>
            <a:ext cx="11840705" cy="4956324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 bwMode="auto">
          <a:xfrm>
            <a:off x="5394961" y="4479214"/>
            <a:ext cx="2225039" cy="1280161"/>
          </a:xfrm>
          <a:prstGeom prst="wedgeEllipseCallout">
            <a:avLst>
              <a:gd name="adj1" fmla="val -74810"/>
              <a:gd name="adj2" fmla="val 50911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Actions and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remarks on plan to address deficit capacity or utilize surplus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Oval Callout 6"/>
          <p:cNvSpPr/>
          <p:nvPr/>
        </p:nvSpPr>
        <p:spPr bwMode="auto">
          <a:xfrm>
            <a:off x="5882640" y="2014986"/>
            <a:ext cx="2346960" cy="1077389"/>
          </a:xfrm>
          <a:prstGeom prst="wedgeEllipseCallout">
            <a:avLst>
              <a:gd name="adj1" fmla="val 27546"/>
              <a:gd name="adj2" fmla="val -54900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IN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Enables filter by each market segment (Geography X Product Category)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0353" y="767626"/>
            <a:ext cx="100116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Displays Demand, Supply projections, response time to new service requests by week for the next quarter</a:t>
            </a:r>
            <a:endParaRPr lang="en-IN" sz="1600" dirty="0"/>
          </a:p>
        </p:txBody>
      </p:sp>
      <p:sp>
        <p:nvSpPr>
          <p:cNvPr id="9" name="Oval Callout 6"/>
          <p:cNvSpPr/>
          <p:nvPr/>
        </p:nvSpPr>
        <p:spPr bwMode="auto">
          <a:xfrm>
            <a:off x="10528480" y="3183815"/>
            <a:ext cx="1467504" cy="764342"/>
          </a:xfrm>
          <a:prstGeom prst="wedgeEllipseCallout">
            <a:avLst>
              <a:gd name="adj1" fmla="val 8761"/>
              <a:gd name="adj2" fmla="val -100759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IN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views can be exported to excel</a:t>
            </a:r>
          </a:p>
        </p:txBody>
      </p:sp>
      <p:pic>
        <p:nvPicPr>
          <p:cNvPr id="10" name="Picture 9">
            <a:hlinkClick r:id="rId3" action="ppaction://hlinksldjump"/>
            <a:extLst>
              <a:ext uri="{FF2B5EF4-FFF2-40B4-BE49-F238E27FC236}">
                <a16:creationId xmlns:a16="http://schemas.microsoft.com/office/drawing/2014/main" id="{1C6A5AD5-0780-4F96-8CFB-0A48CB75B8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5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49521" y="99606"/>
            <a:ext cx="11544216" cy="387798"/>
          </a:xfr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Interactive Dashboard for Capacity Analysts / Managers - CAT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913" y="815822"/>
            <a:ext cx="9142140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</a:rPr>
              <a:t>Pivot Version of Capacity Baseline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0" t="15625" r="725" b="17426"/>
          <a:stretch/>
        </p:blipFill>
        <p:spPr>
          <a:xfrm>
            <a:off x="149521" y="1193141"/>
            <a:ext cx="11887200" cy="466499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 bwMode="auto">
          <a:xfrm>
            <a:off x="6453934" y="985099"/>
            <a:ext cx="2507225" cy="1455174"/>
          </a:xfrm>
          <a:prstGeom prst="wedgeEllipseCallout">
            <a:avLst>
              <a:gd name="adj1" fmla="val -80652"/>
              <a:gd name="adj2" fmla="val 36207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Customizable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Dimension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metrics to give a playbook view of Demand - Capacity data (Mimics pivot table in excel)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6DC597A5-D68D-4BA0-B59A-F1BD571BB5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06688" y="2319337"/>
            <a:ext cx="6372225" cy="914400"/>
          </a:xfrm>
        </p:spPr>
        <p:txBody>
          <a:bodyPr/>
          <a:lstStyle/>
          <a:p>
            <a:r>
              <a:rPr lang="en-IN" dirty="0"/>
              <a:t>Introduction to LatentView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54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99589" y="56854"/>
            <a:ext cx="11544216" cy="387798"/>
          </a:xfr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</a:rPr>
              <a:t>Interactive Dashboard for Capacity Analysts / Managers - CAT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784" y="1017528"/>
            <a:ext cx="9142140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</a:rPr>
              <a:t>Margin Supply-Pricing Tab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" t="17256" r="1365" b="5843"/>
          <a:stretch/>
        </p:blipFill>
        <p:spPr>
          <a:xfrm>
            <a:off x="149930" y="1344646"/>
            <a:ext cx="11643535" cy="5108713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 bwMode="auto">
          <a:xfrm>
            <a:off x="3104830" y="1893496"/>
            <a:ext cx="2396810" cy="1536753"/>
          </a:xfrm>
          <a:prstGeom prst="wedgeEllipseCallout">
            <a:avLst>
              <a:gd name="adj1" fmla="val 54839"/>
              <a:gd name="adj2" fmla="val 38243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200" dirty="0"/>
              <a:t> Provides a ranked view on marketable surplus by market segment and also dollar value of opportunities utilizing surplus.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346FBF77-5ECD-4173-BF14-115CC68F41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5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325" b="5343"/>
          <a:stretch/>
        </p:blipFill>
        <p:spPr>
          <a:xfrm>
            <a:off x="365998" y="1232682"/>
            <a:ext cx="11412415" cy="5098004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300097" y="73337"/>
            <a:ext cx="11544216" cy="387798"/>
          </a:xfr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</a:rPr>
              <a:t>Interactive Dashboard for Capacity Analysts / Managers - CAT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279" y="701522"/>
            <a:ext cx="9142140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</a:rPr>
              <a:t>Margin Supply- HeatMap Tab</a:t>
            </a:r>
          </a:p>
        </p:txBody>
      </p:sp>
      <p:sp>
        <p:nvSpPr>
          <p:cNvPr id="6" name="Oval Callout 5"/>
          <p:cNvSpPr/>
          <p:nvPr/>
        </p:nvSpPr>
        <p:spPr bwMode="auto">
          <a:xfrm>
            <a:off x="9445095" y="459842"/>
            <a:ext cx="2730104" cy="1216316"/>
          </a:xfrm>
          <a:prstGeom prst="wedgeEllipseCallout">
            <a:avLst>
              <a:gd name="adj1" fmla="val -22455"/>
              <a:gd name="adj2" fmla="val 9990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200" dirty="0"/>
              <a:t> Metrics and fields which can be filtered and  viewed on a geographical map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Oval Callout 5"/>
          <p:cNvSpPr/>
          <p:nvPr/>
        </p:nvSpPr>
        <p:spPr bwMode="auto">
          <a:xfrm>
            <a:off x="3243778" y="1455570"/>
            <a:ext cx="2654878" cy="1565984"/>
          </a:xfrm>
          <a:prstGeom prst="wedgeEllipseCallout">
            <a:avLst>
              <a:gd name="adj1" fmla="val 27785"/>
              <a:gd name="adj2" fmla="val 86119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200" dirty="0"/>
              <a:t>A tableau Heat Map built and embedded to provide response times by market and serviceable opportunities. Areas in red indicate bad response time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52F49BF-D08D-407B-9E26-86593949B3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15790" y="40320"/>
            <a:ext cx="11544216" cy="387798"/>
          </a:xfr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</a:rPr>
              <a:t>Interactive Dashboard for Capacity Analysts / Managers - CAT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784" y="1017528"/>
            <a:ext cx="9142140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</a:rPr>
              <a:t>Analytics-Dashboard Tab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548" b="27047"/>
          <a:stretch/>
        </p:blipFill>
        <p:spPr>
          <a:xfrm>
            <a:off x="155279" y="2307148"/>
            <a:ext cx="11804405" cy="3677119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 bwMode="auto">
          <a:xfrm>
            <a:off x="2188124" y="1017528"/>
            <a:ext cx="3039196" cy="1581224"/>
          </a:xfrm>
          <a:prstGeom prst="wedgeEllipseCallout">
            <a:avLst>
              <a:gd name="adj1" fmla="val 27461"/>
              <a:gd name="adj2" fmla="val 65493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IN" sz="1200" dirty="0"/>
              <a:t>As the Capacity Analysts input actions to reduce Gaps (demand-supply), the chart is updated to reflect the Gaps look before and after adding actions on real-time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Oval Callout 5"/>
          <p:cNvSpPr/>
          <p:nvPr/>
        </p:nvSpPr>
        <p:spPr bwMode="auto">
          <a:xfrm>
            <a:off x="7731326" y="1017528"/>
            <a:ext cx="3039196" cy="1581224"/>
          </a:xfrm>
          <a:prstGeom prst="wedgeEllipseCallout">
            <a:avLst>
              <a:gd name="adj1" fmla="val -16666"/>
              <a:gd name="adj2" fmla="val 10982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/>
              <a:t>Accuracy of Supply projections by district. Blue histogram represents accuracy (%), Black trendline - Actual value at end of week. Green trendline - Projected value.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78F14EDE-AF45-4BDB-96DE-40AA8A636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0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0079" y="2319337"/>
            <a:ext cx="7281374" cy="914400"/>
          </a:xfrm>
        </p:spPr>
        <p:txBody>
          <a:bodyPr/>
          <a:lstStyle/>
          <a:p>
            <a:r>
              <a:rPr lang="en-IN" dirty="0"/>
              <a:t>Leading Pharmaceutical Company</a:t>
            </a:r>
          </a:p>
        </p:txBody>
      </p:sp>
    </p:spTree>
    <p:extLst>
      <p:ext uri="{BB962C8B-B14F-4D97-AF65-F5344CB8AC3E}">
        <p14:creationId xmlns:p14="http://schemas.microsoft.com/office/powerpoint/2010/main" val="3791944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07C748-FF51-4B1C-9E74-A50642D03F30}"/>
              </a:ext>
            </a:extLst>
          </p:cNvPr>
          <p:cNvSpPr/>
          <p:nvPr/>
        </p:nvSpPr>
        <p:spPr>
          <a:xfrm>
            <a:off x="3005770" y="3429000"/>
            <a:ext cx="9075394" cy="33700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5AE5698-AC14-4697-B3E8-0C1ECE7AE227}"/>
              </a:ext>
            </a:extLst>
          </p:cNvPr>
          <p:cNvSpPr/>
          <p:nvPr/>
        </p:nvSpPr>
        <p:spPr>
          <a:xfrm>
            <a:off x="-2738" y="831126"/>
            <a:ext cx="12194738" cy="2572961"/>
          </a:xfrm>
          <a:prstGeom prst="rect">
            <a:avLst/>
          </a:prstGeom>
          <a:solidFill>
            <a:srgbClr val="C7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ym typeface="Arial"/>
              </a:rPr>
              <a:t>Using AI To Extract Actionable Insights From Documents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D3030D-6342-4D32-9AE1-B108683C9813}"/>
              </a:ext>
            </a:extLst>
          </p:cNvPr>
          <p:cNvSpPr/>
          <p:nvPr/>
        </p:nvSpPr>
        <p:spPr>
          <a:xfrm>
            <a:off x="175287" y="816692"/>
            <a:ext cx="1201671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20000"/>
              </a:lnSpc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Problem: </a:t>
            </a:r>
            <a:r>
              <a:rPr kumimoji="0" lang="en-US" sz="13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Engagement with </a:t>
            </a:r>
            <a:r>
              <a:rPr lang="en-US" sz="13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vendors across the globe has made review of contracts highly time consuming &amp; labor intensive thereby leading to increased expenses associated with review , maintenance and administration of  contracts on  day-to-day basis. </a:t>
            </a:r>
            <a:endParaRPr kumimoji="0" lang="en-US" sz="13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204F90-9780-4C2C-873E-72D4A51D5CEE}"/>
              </a:ext>
            </a:extLst>
          </p:cNvPr>
          <p:cNvGrpSpPr/>
          <p:nvPr/>
        </p:nvGrpSpPr>
        <p:grpSpPr>
          <a:xfrm>
            <a:off x="206176" y="1473109"/>
            <a:ext cx="11806482" cy="1861740"/>
            <a:chOff x="260343" y="1654328"/>
            <a:chExt cx="11689589" cy="18617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24EDA4-5543-4004-ACC1-D0F03CA1D1A2}"/>
                </a:ext>
              </a:extLst>
            </p:cNvPr>
            <p:cNvSpPr/>
            <p:nvPr/>
          </p:nvSpPr>
          <p:spPr>
            <a:xfrm>
              <a:off x="260343" y="2000312"/>
              <a:ext cx="3302271" cy="950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47D21-696D-4B3F-BA9C-21809E1CF040}"/>
                </a:ext>
              </a:extLst>
            </p:cNvPr>
            <p:cNvSpPr/>
            <p:nvPr/>
          </p:nvSpPr>
          <p:spPr>
            <a:xfrm>
              <a:off x="260343" y="1684871"/>
              <a:ext cx="3648547" cy="1773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8A58F2-2A3C-4B8B-ADEA-1FF24DE8A0F6}"/>
                </a:ext>
              </a:extLst>
            </p:cNvPr>
            <p:cNvSpPr/>
            <p:nvPr/>
          </p:nvSpPr>
          <p:spPr>
            <a:xfrm>
              <a:off x="269867" y="2012153"/>
              <a:ext cx="3510273" cy="1180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en-IN" sz="120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Business users are required to first search &amp; identify required documents from two different source systems. And post identification, manually read through &amp; extract required information from contracts for any review or analysis.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359E01-C847-4EA7-9911-7950A9015725}"/>
                </a:ext>
              </a:extLst>
            </p:cNvPr>
            <p:cNvSpPr/>
            <p:nvPr/>
          </p:nvSpPr>
          <p:spPr>
            <a:xfrm>
              <a:off x="273094" y="1659040"/>
              <a:ext cx="25346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 “Before” State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F46871-AF53-4E0C-BCDE-1ED122E82E38}"/>
                </a:ext>
              </a:extLst>
            </p:cNvPr>
            <p:cNvSpPr/>
            <p:nvPr/>
          </p:nvSpPr>
          <p:spPr>
            <a:xfrm>
              <a:off x="8301385" y="1684871"/>
              <a:ext cx="3648547" cy="177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1E6041-9B37-4B2E-A300-E875A8C4B566}"/>
                </a:ext>
              </a:extLst>
            </p:cNvPr>
            <p:cNvSpPr/>
            <p:nvPr/>
          </p:nvSpPr>
          <p:spPr>
            <a:xfrm>
              <a:off x="8306509" y="1892867"/>
              <a:ext cx="3579324" cy="16232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Automated solution for entity extraction has helped in reducing the time &amp; cost by ~10 times. 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Inbuilt exception module enabled users to validate any risks or erroneous data on priority.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Model Enrichment through automated feedback mechanism ensured model is continuously trained even by non technical users.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DA1684-9B93-493C-85C6-F8C9E0F3D35B}"/>
                </a:ext>
              </a:extLst>
            </p:cNvPr>
            <p:cNvSpPr/>
            <p:nvPr/>
          </p:nvSpPr>
          <p:spPr>
            <a:xfrm>
              <a:off x="4255290" y="2000312"/>
              <a:ext cx="3302271" cy="950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C941975-3039-490F-8683-FBF62EC2D6EA}"/>
                </a:ext>
              </a:extLst>
            </p:cNvPr>
            <p:cNvSpPr/>
            <p:nvPr/>
          </p:nvSpPr>
          <p:spPr>
            <a:xfrm>
              <a:off x="4280864" y="1684871"/>
              <a:ext cx="3646680" cy="1776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B93F5D-3BB1-403B-91D7-F43B44947EA6}"/>
                </a:ext>
              </a:extLst>
            </p:cNvPr>
            <p:cNvSpPr/>
            <p:nvPr/>
          </p:nvSpPr>
          <p:spPr>
            <a:xfrm>
              <a:off x="4279844" y="1962105"/>
              <a:ext cx="3646681" cy="1401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Developed a comprehensive view of contracts by automatically extracting &amp; highlighting key provisions that are important to business users using industry-leading machine learning and natural language processing technology(NLP) </a:t>
              </a:r>
            </a:p>
            <a:p>
              <a:pPr lvl="0" algn="just">
                <a:lnSpc>
                  <a:spcPct val="120000"/>
                </a:lnSpc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264A52-740C-40D8-B35D-AAA5D299EC22}"/>
                </a:ext>
              </a:extLst>
            </p:cNvPr>
            <p:cNvSpPr/>
            <p:nvPr/>
          </p:nvSpPr>
          <p:spPr>
            <a:xfrm>
              <a:off x="4223757" y="1683248"/>
              <a:ext cx="21318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LatentView Solution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30231F-DC2D-4422-B1D1-86FBBA7A6493}"/>
                </a:ext>
              </a:extLst>
            </p:cNvPr>
            <p:cNvSpPr/>
            <p:nvPr/>
          </p:nvSpPr>
          <p:spPr>
            <a:xfrm>
              <a:off x="8296508" y="1654328"/>
              <a:ext cx="25346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 “After” State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75057AB-FF98-4262-A4AD-17EDBA2DBFED}"/>
              </a:ext>
            </a:extLst>
          </p:cNvPr>
          <p:cNvSpPr/>
          <p:nvPr/>
        </p:nvSpPr>
        <p:spPr>
          <a:xfrm>
            <a:off x="177148" y="488463"/>
            <a:ext cx="9886496" cy="3427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Leading </a:t>
            </a:r>
            <a:r>
              <a:rPr lang="en-US" sz="16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Pharmaceutical and biopharmaceutical Company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UK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4415D-0BAA-4DA6-AC22-ABF5C79C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24" y="3512793"/>
            <a:ext cx="8545981" cy="3200400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14DB5A63-76D6-4377-A568-4B2AF2D808A7}"/>
              </a:ext>
            </a:extLst>
          </p:cNvPr>
          <p:cNvSpPr/>
          <p:nvPr/>
        </p:nvSpPr>
        <p:spPr>
          <a:xfrm>
            <a:off x="0" y="4446496"/>
            <a:ext cx="2456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 workflow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339F821-4485-4592-B7D1-8E140CA56A31}"/>
              </a:ext>
            </a:extLst>
          </p:cNvPr>
          <p:cNvSpPr/>
          <p:nvPr/>
        </p:nvSpPr>
        <p:spPr>
          <a:xfrm>
            <a:off x="2456597" y="4626591"/>
            <a:ext cx="549173" cy="341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7" name="Picture 36">
            <a:hlinkClick r:id="rId4" action="ppaction://hlinksldjump"/>
            <a:extLst>
              <a:ext uri="{FF2B5EF4-FFF2-40B4-BE49-F238E27FC236}">
                <a16:creationId xmlns:a16="http://schemas.microsoft.com/office/drawing/2014/main" id="{0BD2020B-4937-4E78-B19E-7518467D05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89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05A10A-270A-47D7-A3D5-7F893E9FCC80}"/>
              </a:ext>
            </a:extLst>
          </p:cNvPr>
          <p:cNvSpPr/>
          <p:nvPr/>
        </p:nvSpPr>
        <p:spPr>
          <a:xfrm>
            <a:off x="814147" y="1222698"/>
            <a:ext cx="10616339" cy="488504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AI Driven 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2FEA3-4C45-4826-95E3-D5F5B5522CEE}"/>
              </a:ext>
            </a:extLst>
          </p:cNvPr>
          <p:cNvSpPr txBox="1"/>
          <p:nvPr/>
        </p:nvSpPr>
        <p:spPr>
          <a:xfrm>
            <a:off x="1696168" y="659716"/>
            <a:ext cx="881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3 step approach for building the solution 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E2080D-F6E9-4FB0-8410-00D4852874FD}"/>
              </a:ext>
            </a:extLst>
          </p:cNvPr>
          <p:cNvGrpSpPr/>
          <p:nvPr/>
        </p:nvGrpSpPr>
        <p:grpSpPr>
          <a:xfrm>
            <a:off x="1167814" y="2338725"/>
            <a:ext cx="3315958" cy="1307915"/>
            <a:chOff x="3623897" y="5210601"/>
            <a:chExt cx="1856593" cy="123456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9889B2-0EED-42B2-BDE0-7582BC32CD21}"/>
                </a:ext>
              </a:extLst>
            </p:cNvPr>
            <p:cNvSpPr/>
            <p:nvPr/>
          </p:nvSpPr>
          <p:spPr>
            <a:xfrm>
              <a:off x="3651199" y="5210601"/>
              <a:ext cx="1786134" cy="406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i="1" u="sng" dirty="0">
                  <a:solidFill>
                    <a:srgbClr val="218DAF"/>
                  </a:solidFill>
                  <a:cs typeface="Arial" panose="020B0604020202020204" pitchFamily="34" charset="0"/>
                </a:rPr>
                <a:t>Pattern Matching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78BCE9-9426-442D-B162-672E7150D654}"/>
                </a:ext>
              </a:extLst>
            </p:cNvPr>
            <p:cNvSpPr/>
            <p:nvPr/>
          </p:nvSpPr>
          <p:spPr>
            <a:xfrm>
              <a:off x="3623897" y="5660774"/>
              <a:ext cx="1856593" cy="78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Combination of  </a:t>
              </a:r>
              <a:r>
                <a:rPr lang="en-US" sz="1600" b="1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“Regex + Fuzzy Logic” </a:t>
              </a:r>
              <a:r>
                <a:rPr lang="en-US" sz="16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for checking &amp; locating specific entities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AEFE8F-E4B9-4225-BEC5-A5B14B800879}"/>
              </a:ext>
            </a:extLst>
          </p:cNvPr>
          <p:cNvGrpSpPr/>
          <p:nvPr/>
        </p:nvGrpSpPr>
        <p:grpSpPr>
          <a:xfrm>
            <a:off x="7846159" y="2435777"/>
            <a:ext cx="2690964" cy="990404"/>
            <a:chOff x="3623896" y="5277892"/>
            <a:chExt cx="2179654" cy="9348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A6A322-9AC9-470F-89AA-7573BDDE3C97}"/>
                </a:ext>
              </a:extLst>
            </p:cNvPr>
            <p:cNvSpPr/>
            <p:nvPr/>
          </p:nvSpPr>
          <p:spPr>
            <a:xfrm>
              <a:off x="3651746" y="5277892"/>
              <a:ext cx="1616277" cy="406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i="1" u="sng" dirty="0">
                  <a:solidFill>
                    <a:srgbClr val="B88F3E"/>
                  </a:solidFill>
                  <a:cs typeface="Arial" panose="020B0604020202020204" pitchFamily="34" charset="0"/>
                </a:rPr>
                <a:t>NLP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41365A-9A21-41AA-BA7D-CDE48F20C8CB}"/>
                </a:ext>
              </a:extLst>
            </p:cNvPr>
            <p:cNvSpPr/>
            <p:nvPr/>
          </p:nvSpPr>
          <p:spPr>
            <a:xfrm>
              <a:off x="3623896" y="5660774"/>
              <a:ext cx="2179654" cy="551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Entities are completely detected using </a:t>
              </a:r>
              <a:r>
                <a:rPr lang="en-US" sz="1600" b="1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NLP models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253251-3E30-4FC4-B691-01472F8A6175}"/>
              </a:ext>
            </a:extLst>
          </p:cNvPr>
          <p:cNvGrpSpPr/>
          <p:nvPr/>
        </p:nvGrpSpPr>
        <p:grpSpPr>
          <a:xfrm>
            <a:off x="4432363" y="3685286"/>
            <a:ext cx="3459623" cy="1052589"/>
            <a:chOff x="3691222" y="5145730"/>
            <a:chExt cx="1636211" cy="99356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1955FE-9878-4698-9C28-0395843B8954}"/>
                </a:ext>
              </a:extLst>
            </p:cNvPr>
            <p:cNvSpPr/>
            <p:nvPr/>
          </p:nvSpPr>
          <p:spPr>
            <a:xfrm>
              <a:off x="3691222" y="5145730"/>
              <a:ext cx="1616277" cy="406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i="1" u="sng" dirty="0">
                  <a:solidFill>
                    <a:srgbClr val="1D935B"/>
                  </a:solidFill>
                  <a:cs typeface="Arial" panose="020B0604020202020204" pitchFamily="34" charset="0"/>
                </a:rPr>
                <a:t>Pattern Matching + NLP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09C69B3-71AE-4C4D-8D6C-C3A84FD0CEBF}"/>
                </a:ext>
              </a:extLst>
            </p:cNvPr>
            <p:cNvSpPr/>
            <p:nvPr/>
          </p:nvSpPr>
          <p:spPr>
            <a:xfrm>
              <a:off x="3741368" y="5587310"/>
              <a:ext cx="1586065" cy="551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“Pattern Matching” &amp; “NLP” </a:t>
              </a:r>
              <a:r>
                <a:rPr lang="en-US" sz="16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models used side by side for detecting entities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FE473F-9FFA-46FF-B8B1-FD25FD0BF029}"/>
              </a:ext>
            </a:extLst>
          </p:cNvPr>
          <p:cNvGrpSpPr/>
          <p:nvPr/>
        </p:nvGrpSpPr>
        <p:grpSpPr>
          <a:xfrm>
            <a:off x="1717429" y="1313431"/>
            <a:ext cx="8700090" cy="4668811"/>
            <a:chOff x="221955" y="1556200"/>
            <a:chExt cx="8700090" cy="466881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B19A64-7B86-49E7-8259-DCA5BDB1487A}"/>
                </a:ext>
              </a:extLst>
            </p:cNvPr>
            <p:cNvGrpSpPr/>
            <p:nvPr/>
          </p:nvGrpSpPr>
          <p:grpSpPr>
            <a:xfrm>
              <a:off x="3203568" y="1556200"/>
              <a:ext cx="2736864" cy="2304644"/>
              <a:chOff x="3203568" y="1556200"/>
              <a:chExt cx="2736864" cy="2304644"/>
            </a:xfrm>
          </p:grpSpPr>
          <p:sp>
            <p:nvSpPr>
              <p:cNvPr id="73" name="Freeform 85">
                <a:extLst>
                  <a:ext uri="{FF2B5EF4-FFF2-40B4-BE49-F238E27FC236}">
                    <a16:creationId xmlns:a16="http://schemas.microsoft.com/office/drawing/2014/main" id="{8DFDCB0D-6279-445B-AEDA-A7515195C852}"/>
                  </a:ext>
                </a:extLst>
              </p:cNvPr>
              <p:cNvSpPr/>
              <p:nvPr/>
            </p:nvSpPr>
            <p:spPr>
              <a:xfrm rot="5400000">
                <a:off x="4257767" y="2460474"/>
                <a:ext cx="665077" cy="44142"/>
              </a:xfrm>
              <a:custGeom>
                <a:avLst/>
                <a:gdLst>
                  <a:gd name="connsiteX0" fmla="*/ 22071 w 665077"/>
                  <a:gd name="connsiteY0" fmla="*/ 0 h 44142"/>
                  <a:gd name="connsiteX1" fmla="*/ 643006 w 665077"/>
                  <a:gd name="connsiteY1" fmla="*/ 0 h 44142"/>
                  <a:gd name="connsiteX2" fmla="*/ 665077 w 665077"/>
                  <a:gd name="connsiteY2" fmla="*/ 22071 h 44142"/>
                  <a:gd name="connsiteX3" fmla="*/ 643006 w 665077"/>
                  <a:gd name="connsiteY3" fmla="*/ 44142 h 44142"/>
                  <a:gd name="connsiteX4" fmla="*/ 22071 w 665077"/>
                  <a:gd name="connsiteY4" fmla="*/ 44142 h 44142"/>
                  <a:gd name="connsiteX5" fmla="*/ 0 w 665077"/>
                  <a:gd name="connsiteY5" fmla="*/ 22071 h 44142"/>
                  <a:gd name="connsiteX6" fmla="*/ 22071 w 665077"/>
                  <a:gd name="connsiteY6" fmla="*/ 0 h 4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5077" h="44142">
                    <a:moveTo>
                      <a:pt x="22071" y="0"/>
                    </a:moveTo>
                    <a:lnTo>
                      <a:pt x="643006" y="0"/>
                    </a:lnTo>
                    <a:cubicBezTo>
                      <a:pt x="655195" y="0"/>
                      <a:pt x="665077" y="9882"/>
                      <a:pt x="665077" y="22071"/>
                    </a:cubicBezTo>
                    <a:cubicBezTo>
                      <a:pt x="665077" y="34260"/>
                      <a:pt x="655195" y="44142"/>
                      <a:pt x="643006" y="44142"/>
                    </a:cubicBezTo>
                    <a:lnTo>
                      <a:pt x="22071" y="44142"/>
                    </a:lnTo>
                    <a:cubicBezTo>
                      <a:pt x="9882" y="44142"/>
                      <a:pt x="0" y="34260"/>
                      <a:pt x="0" y="22071"/>
                    </a:cubicBezTo>
                    <a:cubicBezTo>
                      <a:pt x="0" y="9882"/>
                      <a:pt x="9882" y="0"/>
                      <a:pt x="2207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2C1472D-F3C5-4022-950D-40AE4170EF24}"/>
                  </a:ext>
                </a:extLst>
              </p:cNvPr>
              <p:cNvGrpSpPr/>
              <p:nvPr/>
            </p:nvGrpSpPr>
            <p:grpSpPr>
              <a:xfrm>
                <a:off x="3203568" y="1556200"/>
                <a:ext cx="2736864" cy="2304644"/>
                <a:chOff x="3203568" y="1556200"/>
                <a:chExt cx="2736864" cy="2304644"/>
              </a:xfrm>
            </p:grpSpPr>
            <p:sp>
              <p:nvSpPr>
                <p:cNvPr id="75" name="Donut 33">
                  <a:extLst>
                    <a:ext uri="{FF2B5EF4-FFF2-40B4-BE49-F238E27FC236}">
                      <a16:creationId xmlns:a16="http://schemas.microsoft.com/office/drawing/2014/main" id="{FA12AFD3-D743-43AF-8905-DF0750F1E6C1}"/>
                    </a:ext>
                  </a:extLst>
                </p:cNvPr>
                <p:cNvSpPr/>
                <p:nvPr/>
              </p:nvSpPr>
              <p:spPr>
                <a:xfrm>
                  <a:off x="3692275" y="2020214"/>
                  <a:ext cx="1840630" cy="1840630"/>
                </a:xfrm>
                <a:prstGeom prst="donut">
                  <a:avLst>
                    <a:gd name="adj" fmla="val 0"/>
                  </a:avLst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206E6C1-537D-4026-A511-6462B2E6C994}"/>
                    </a:ext>
                  </a:extLst>
                </p:cNvPr>
                <p:cNvSpPr/>
                <p:nvPr/>
              </p:nvSpPr>
              <p:spPr>
                <a:xfrm>
                  <a:off x="4593133" y="2028297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90D0917-BC75-416E-9B28-059CBBD94830}"/>
                    </a:ext>
                  </a:extLst>
                </p:cNvPr>
                <p:cNvSpPr/>
                <p:nvPr/>
              </p:nvSpPr>
              <p:spPr>
                <a:xfrm rot="1500000">
                  <a:off x="4972997" y="2110417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D50B7E7-85E1-4DB3-9A15-0A94E67F3C17}"/>
                    </a:ext>
                  </a:extLst>
                </p:cNvPr>
                <p:cNvSpPr/>
                <p:nvPr/>
              </p:nvSpPr>
              <p:spPr>
                <a:xfrm rot="2880000">
                  <a:off x="5277230" y="234745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0E2635C-6324-4081-B57F-2598BF14CF6E}"/>
                    </a:ext>
                  </a:extLst>
                </p:cNvPr>
                <p:cNvSpPr/>
                <p:nvPr/>
              </p:nvSpPr>
              <p:spPr>
                <a:xfrm rot="5040000">
                  <a:off x="5448676" y="2696916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D1A6C49-9E3F-4505-8DA0-41476CE1A203}"/>
                    </a:ext>
                  </a:extLst>
                </p:cNvPr>
                <p:cNvSpPr/>
                <p:nvPr/>
              </p:nvSpPr>
              <p:spPr>
                <a:xfrm rot="6120000">
                  <a:off x="5452604" y="3073837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2CA39AE0-8D48-4B07-A4B9-A109780BA6F0}"/>
                    </a:ext>
                  </a:extLst>
                </p:cNvPr>
                <p:cNvSpPr/>
                <p:nvPr/>
              </p:nvSpPr>
              <p:spPr>
                <a:xfrm rot="7680000">
                  <a:off x="5284551" y="3437095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C027844-1D4F-439F-B711-10F8750BD5A9}"/>
                    </a:ext>
                  </a:extLst>
                </p:cNvPr>
                <p:cNvSpPr/>
                <p:nvPr/>
              </p:nvSpPr>
              <p:spPr>
                <a:xfrm rot="20340000">
                  <a:off x="4222107" y="211537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A0BB646-C7BC-49A7-9908-3EF7DAECE347}"/>
                    </a:ext>
                  </a:extLst>
                </p:cNvPr>
                <p:cNvSpPr/>
                <p:nvPr/>
              </p:nvSpPr>
              <p:spPr>
                <a:xfrm rot="18360000">
                  <a:off x="3918168" y="235159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8996F92-B9F9-4984-88B3-F8D0710EDBFE}"/>
                    </a:ext>
                  </a:extLst>
                </p:cNvPr>
                <p:cNvSpPr/>
                <p:nvPr/>
              </p:nvSpPr>
              <p:spPr>
                <a:xfrm rot="16740000">
                  <a:off x="3755394" y="2696916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3510C34-5380-47DA-8855-DAF8C23F669C}"/>
                    </a:ext>
                  </a:extLst>
                </p:cNvPr>
                <p:cNvSpPr/>
                <p:nvPr/>
              </p:nvSpPr>
              <p:spPr>
                <a:xfrm rot="15660000">
                  <a:off x="3750798" y="3088386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71483AC7-39D1-455C-85D2-8BA711B08F28}"/>
                    </a:ext>
                  </a:extLst>
                </p:cNvPr>
                <p:cNvSpPr/>
                <p:nvPr/>
              </p:nvSpPr>
              <p:spPr>
                <a:xfrm rot="14040000">
                  <a:off x="3918071" y="343804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B486C4E0-3B97-402C-A102-8CA7312F1C07}"/>
                    </a:ext>
                  </a:extLst>
                </p:cNvPr>
                <p:cNvGrpSpPr/>
                <p:nvPr/>
              </p:nvGrpSpPr>
              <p:grpSpPr>
                <a:xfrm>
                  <a:off x="3203568" y="1556200"/>
                  <a:ext cx="2736864" cy="2049914"/>
                  <a:chOff x="5139352" y="2027845"/>
                  <a:chExt cx="2834667" cy="2123169"/>
                </a:xfrm>
                <a:solidFill>
                  <a:schemeClr val="tx1"/>
                </a:solidFill>
              </p:grpSpPr>
              <p:sp>
                <p:nvSpPr>
                  <p:cNvPr id="89" name="Freeform 28">
                    <a:extLst>
                      <a:ext uri="{FF2B5EF4-FFF2-40B4-BE49-F238E27FC236}">
                        <a16:creationId xmlns:a16="http://schemas.microsoft.com/office/drawing/2014/main" id="{3EB340C9-3CFD-4F91-B84F-C0E9BEDF07A3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6223874" y="1968690"/>
                    <a:ext cx="739787" cy="858097"/>
                  </a:xfrm>
                  <a:custGeom>
                    <a:avLst/>
                    <a:gdLst>
                      <a:gd name="connsiteX0" fmla="*/ 230031 w 739787"/>
                      <a:gd name="connsiteY0" fmla="*/ 522319 h 858097"/>
                      <a:gd name="connsiteX1" fmla="*/ 10274 w 739787"/>
                      <a:gd name="connsiteY1" fmla="*/ 83207 h 858097"/>
                      <a:gd name="connsiteX2" fmla="*/ 0 w 739787"/>
                      <a:gd name="connsiteY2" fmla="*/ 36003 h 858097"/>
                      <a:gd name="connsiteX3" fmla="*/ 204187 w 739787"/>
                      <a:gd name="connsiteY3" fmla="*/ 0 h 858097"/>
                      <a:gd name="connsiteX4" fmla="*/ 210537 w 739787"/>
                      <a:gd name="connsiteY4" fmla="*/ 29176 h 858097"/>
                      <a:gd name="connsiteX5" fmla="*/ 393440 w 739787"/>
                      <a:gd name="connsiteY5" fmla="*/ 394649 h 858097"/>
                      <a:gd name="connsiteX6" fmla="*/ 703810 w 739787"/>
                      <a:gd name="connsiteY6" fmla="*/ 660536 h 858097"/>
                      <a:gd name="connsiteX7" fmla="*/ 739787 w 739787"/>
                      <a:gd name="connsiteY7" fmla="*/ 678301 h 858097"/>
                      <a:gd name="connsiteX8" fmla="*/ 635983 w 739787"/>
                      <a:gd name="connsiteY8" fmla="*/ 858097 h 858097"/>
                      <a:gd name="connsiteX9" fmla="*/ 602936 w 739787"/>
                      <a:gd name="connsiteY9" fmla="*/ 841779 h 858097"/>
                      <a:gd name="connsiteX10" fmla="*/ 230031 w 739787"/>
                      <a:gd name="connsiteY10" fmla="*/ 522319 h 85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787" h="858097">
                        <a:moveTo>
                          <a:pt x="230031" y="522319"/>
                        </a:moveTo>
                        <a:cubicBezTo>
                          <a:pt x="124917" y="387781"/>
                          <a:pt x="52046" y="238307"/>
                          <a:pt x="10274" y="83207"/>
                        </a:cubicBezTo>
                        <a:lnTo>
                          <a:pt x="0" y="36003"/>
                        </a:lnTo>
                        <a:lnTo>
                          <a:pt x="204187" y="0"/>
                        </a:lnTo>
                        <a:lnTo>
                          <a:pt x="210537" y="29176"/>
                        </a:lnTo>
                        <a:cubicBezTo>
                          <a:pt x="245304" y="158267"/>
                          <a:pt x="305955" y="282673"/>
                          <a:pt x="393440" y="394649"/>
                        </a:cubicBezTo>
                        <a:cubicBezTo>
                          <a:pt x="480926" y="506626"/>
                          <a:pt x="586964" y="595572"/>
                          <a:pt x="703810" y="660536"/>
                        </a:cubicBezTo>
                        <a:lnTo>
                          <a:pt x="739787" y="678301"/>
                        </a:lnTo>
                        <a:lnTo>
                          <a:pt x="635983" y="858097"/>
                        </a:lnTo>
                        <a:lnTo>
                          <a:pt x="602936" y="841779"/>
                        </a:lnTo>
                        <a:cubicBezTo>
                          <a:pt x="462548" y="763725"/>
                          <a:pt x="335144" y="656858"/>
                          <a:pt x="230031" y="522319"/>
                        </a:cubicBezTo>
                        <a:close/>
                      </a:path>
                    </a:pathLst>
                  </a:custGeom>
                  <a:solidFill>
                    <a:srgbClr val="25BD7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Freeform 29">
                    <a:extLst>
                      <a:ext uri="{FF2B5EF4-FFF2-40B4-BE49-F238E27FC236}">
                        <a16:creationId xmlns:a16="http://schemas.microsoft.com/office/drawing/2014/main" id="{34260DB3-F9F3-4C4C-809E-B3613226AAFC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5227048" y="2637240"/>
                    <a:ext cx="1066091" cy="307475"/>
                  </a:xfrm>
                  <a:custGeom>
                    <a:avLst/>
                    <a:gdLst>
                      <a:gd name="connsiteX0" fmla="*/ 0 w 1066091"/>
                      <a:gd name="connsiteY0" fmla="*/ 179796 h 307475"/>
                      <a:gd name="connsiteX1" fmla="*/ 103806 w 1066091"/>
                      <a:gd name="connsiteY1" fmla="*/ 0 h 307475"/>
                      <a:gd name="connsiteX2" fmla="*/ 133363 w 1066091"/>
                      <a:gd name="connsiteY2" fmla="*/ 14595 h 307475"/>
                      <a:gd name="connsiteX3" fmla="*/ 908432 w 1066091"/>
                      <a:gd name="connsiteY3" fmla="*/ 33835 h 307475"/>
                      <a:gd name="connsiteX4" fmla="*/ 961855 w 1066091"/>
                      <a:gd name="connsiteY4" fmla="*/ 10518 h 307475"/>
                      <a:gd name="connsiteX5" fmla="*/ 1066091 w 1066091"/>
                      <a:gd name="connsiteY5" fmla="*/ 191059 h 307475"/>
                      <a:gd name="connsiteX6" fmla="*/ 981769 w 1066091"/>
                      <a:gd name="connsiteY6" fmla="*/ 227863 h 307475"/>
                      <a:gd name="connsiteX7" fmla="*/ 50531 w 1066091"/>
                      <a:gd name="connsiteY7" fmla="*/ 204746 h 307475"/>
                      <a:gd name="connsiteX8" fmla="*/ 0 w 1066091"/>
                      <a:gd name="connsiteY8" fmla="*/ 179796 h 307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66091" h="307475">
                        <a:moveTo>
                          <a:pt x="0" y="179796"/>
                        </a:moveTo>
                        <a:lnTo>
                          <a:pt x="103806" y="0"/>
                        </a:lnTo>
                        <a:lnTo>
                          <a:pt x="133363" y="14595"/>
                        </a:lnTo>
                        <a:cubicBezTo>
                          <a:pt x="376892" y="120422"/>
                          <a:pt x="655903" y="129372"/>
                          <a:pt x="908432" y="33835"/>
                        </a:cubicBezTo>
                        <a:lnTo>
                          <a:pt x="961855" y="10518"/>
                        </a:lnTo>
                        <a:lnTo>
                          <a:pt x="1066091" y="191059"/>
                        </a:lnTo>
                        <a:lnTo>
                          <a:pt x="981769" y="227863"/>
                        </a:lnTo>
                        <a:cubicBezTo>
                          <a:pt x="678358" y="342650"/>
                          <a:pt x="343128" y="331897"/>
                          <a:pt x="50531" y="204746"/>
                        </a:cubicBezTo>
                        <a:lnTo>
                          <a:pt x="0" y="179796"/>
                        </a:lnTo>
                        <a:close/>
                      </a:path>
                    </a:pathLst>
                  </a:custGeom>
                  <a:solidFill>
                    <a:srgbClr val="1D935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Freeform 30">
                    <a:extLst>
                      <a:ext uri="{FF2B5EF4-FFF2-40B4-BE49-F238E27FC236}">
                        <a16:creationId xmlns:a16="http://schemas.microsoft.com/office/drawing/2014/main" id="{F81A8394-0AEE-4B72-9516-61ED5EC6DB21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7228255" y="2311353"/>
                    <a:ext cx="441841" cy="1049686"/>
                  </a:xfrm>
                  <a:custGeom>
                    <a:avLst/>
                    <a:gdLst>
                      <a:gd name="connsiteX0" fmla="*/ 26474 w 441841"/>
                      <a:gd name="connsiteY0" fmla="*/ 1049686 h 1049686"/>
                      <a:gd name="connsiteX1" fmla="*/ 16917 w 441841"/>
                      <a:gd name="connsiteY1" fmla="*/ 1005776 h 1049686"/>
                      <a:gd name="connsiteX2" fmla="*/ 219774 w 441841"/>
                      <a:gd name="connsiteY2" fmla="*/ 96607 h 1049686"/>
                      <a:gd name="connsiteX3" fmla="*/ 294117 w 441841"/>
                      <a:gd name="connsiteY3" fmla="*/ 0 h 1049686"/>
                      <a:gd name="connsiteX4" fmla="*/ 441841 w 441841"/>
                      <a:gd name="connsiteY4" fmla="*/ 147724 h 1049686"/>
                      <a:gd name="connsiteX5" fmla="*/ 390296 w 441841"/>
                      <a:gd name="connsiteY5" fmla="*/ 214705 h 1049686"/>
                      <a:gd name="connsiteX6" fmla="*/ 221459 w 441841"/>
                      <a:gd name="connsiteY6" fmla="*/ 971406 h 1049686"/>
                      <a:gd name="connsiteX7" fmla="*/ 230660 w 441841"/>
                      <a:gd name="connsiteY7" fmla="*/ 1013682 h 1049686"/>
                      <a:gd name="connsiteX8" fmla="*/ 26474 w 441841"/>
                      <a:gd name="connsiteY8" fmla="*/ 1049686 h 104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1841" h="1049686">
                        <a:moveTo>
                          <a:pt x="26474" y="1049686"/>
                        </a:moveTo>
                        <a:lnTo>
                          <a:pt x="16917" y="1005776"/>
                        </a:lnTo>
                        <a:cubicBezTo>
                          <a:pt x="-35671" y="691109"/>
                          <a:pt x="34995" y="363236"/>
                          <a:pt x="219774" y="96607"/>
                        </a:cubicBezTo>
                        <a:lnTo>
                          <a:pt x="294117" y="0"/>
                        </a:lnTo>
                        <a:lnTo>
                          <a:pt x="441841" y="147724"/>
                        </a:lnTo>
                        <a:lnTo>
                          <a:pt x="390296" y="214705"/>
                        </a:lnTo>
                        <a:cubicBezTo>
                          <a:pt x="236505" y="436621"/>
                          <a:pt x="177690" y="709509"/>
                          <a:pt x="221459" y="971406"/>
                        </a:cubicBezTo>
                        <a:lnTo>
                          <a:pt x="230660" y="1013682"/>
                        </a:lnTo>
                        <a:lnTo>
                          <a:pt x="26474" y="1049686"/>
                        </a:lnTo>
                        <a:close/>
                      </a:path>
                    </a:pathLst>
                  </a:custGeom>
                  <a:solidFill>
                    <a:srgbClr val="25BD7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Freeform 31">
                    <a:extLst>
                      <a:ext uri="{FF2B5EF4-FFF2-40B4-BE49-F238E27FC236}">
                        <a16:creationId xmlns:a16="http://schemas.microsoft.com/office/drawing/2014/main" id="{2764EB62-EA0F-4F97-99FB-8FA85DAB9E63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5185449" y="3265618"/>
                    <a:ext cx="751355" cy="843550"/>
                  </a:xfrm>
                  <a:custGeom>
                    <a:avLst/>
                    <a:gdLst>
                      <a:gd name="connsiteX0" fmla="*/ 104235 w 751355"/>
                      <a:gd name="connsiteY0" fmla="*/ 843550 h 843550"/>
                      <a:gd name="connsiteX1" fmla="*/ 0 w 751355"/>
                      <a:gd name="connsiteY1" fmla="*/ 663008 h 843550"/>
                      <a:gd name="connsiteX2" fmla="*/ 15518 w 751355"/>
                      <a:gd name="connsiteY2" fmla="*/ 656235 h 843550"/>
                      <a:gd name="connsiteX3" fmla="*/ 191837 w 751355"/>
                      <a:gd name="connsiteY3" fmla="*/ 545013 h 843550"/>
                      <a:gd name="connsiteX4" fmla="*/ 537065 w 751355"/>
                      <a:gd name="connsiteY4" fmla="*/ 52239 h 843550"/>
                      <a:gd name="connsiteX5" fmla="*/ 551269 w 751355"/>
                      <a:gd name="connsiteY5" fmla="*/ 0 h 843550"/>
                      <a:gd name="connsiteX6" fmla="*/ 751355 w 751355"/>
                      <a:gd name="connsiteY6" fmla="*/ 53613 h 843550"/>
                      <a:gd name="connsiteX7" fmla="*/ 734294 w 751355"/>
                      <a:gd name="connsiteY7" fmla="*/ 116360 h 843550"/>
                      <a:gd name="connsiteX8" fmla="*/ 319507 w 751355"/>
                      <a:gd name="connsiteY8" fmla="*/ 708423 h 843550"/>
                      <a:gd name="connsiteX9" fmla="*/ 107662 w 751355"/>
                      <a:gd name="connsiteY9" fmla="*/ 842054 h 843550"/>
                      <a:gd name="connsiteX10" fmla="*/ 104235 w 751355"/>
                      <a:gd name="connsiteY10" fmla="*/ 843550 h 84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355" h="843550">
                        <a:moveTo>
                          <a:pt x="104235" y="843550"/>
                        </a:moveTo>
                        <a:lnTo>
                          <a:pt x="0" y="663008"/>
                        </a:lnTo>
                        <a:lnTo>
                          <a:pt x="15518" y="656235"/>
                        </a:lnTo>
                        <a:cubicBezTo>
                          <a:pt x="76753" y="625790"/>
                          <a:pt x="135849" y="588756"/>
                          <a:pt x="191837" y="545013"/>
                        </a:cubicBezTo>
                        <a:cubicBezTo>
                          <a:pt x="359802" y="413785"/>
                          <a:pt x="475948" y="240813"/>
                          <a:pt x="537065" y="52239"/>
                        </a:cubicBezTo>
                        <a:lnTo>
                          <a:pt x="551269" y="0"/>
                        </a:lnTo>
                        <a:lnTo>
                          <a:pt x="751355" y="53613"/>
                        </a:lnTo>
                        <a:lnTo>
                          <a:pt x="734294" y="116360"/>
                        </a:lnTo>
                        <a:cubicBezTo>
                          <a:pt x="660863" y="342929"/>
                          <a:pt x="521315" y="550753"/>
                          <a:pt x="319507" y="708423"/>
                        </a:cubicBezTo>
                        <a:cubicBezTo>
                          <a:pt x="252238" y="760979"/>
                          <a:pt x="181235" y="805475"/>
                          <a:pt x="107662" y="842054"/>
                        </a:cubicBezTo>
                        <a:lnTo>
                          <a:pt x="104235" y="843550"/>
                        </a:lnTo>
                        <a:close/>
                      </a:path>
                    </a:pathLst>
                  </a:custGeom>
                  <a:solidFill>
                    <a:srgbClr val="1D935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Freeform 32">
                    <a:extLst>
                      <a:ext uri="{FF2B5EF4-FFF2-40B4-BE49-F238E27FC236}">
                        <a16:creationId xmlns:a16="http://schemas.microsoft.com/office/drawing/2014/main" id="{F08CC763-361E-4194-80ED-6315B9E6E62E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7182208" y="3408820"/>
                    <a:ext cx="922715" cy="561673"/>
                  </a:xfrm>
                  <a:custGeom>
                    <a:avLst/>
                    <a:gdLst>
                      <a:gd name="connsiteX0" fmla="*/ 0 w 922715"/>
                      <a:gd name="connsiteY0" fmla="*/ 415143 h 561673"/>
                      <a:gd name="connsiteX1" fmla="*/ 67189 w 922715"/>
                      <a:gd name="connsiteY1" fmla="*/ 343900 h 561673"/>
                      <a:gd name="connsiteX2" fmla="*/ 162887 w 922715"/>
                      <a:gd name="connsiteY2" fmla="*/ 261031 h 561673"/>
                      <a:gd name="connsiteX3" fmla="*/ 837710 w 922715"/>
                      <a:gd name="connsiteY3" fmla="*/ 1798 h 561673"/>
                      <a:gd name="connsiteX4" fmla="*/ 922715 w 922715"/>
                      <a:gd name="connsiteY4" fmla="*/ 0 h 561673"/>
                      <a:gd name="connsiteX5" fmla="*/ 922715 w 922715"/>
                      <a:gd name="connsiteY5" fmla="*/ 207190 h 561673"/>
                      <a:gd name="connsiteX6" fmla="*/ 852212 w 922715"/>
                      <a:gd name="connsiteY6" fmla="*/ 208681 h 561673"/>
                      <a:gd name="connsiteX7" fmla="*/ 290557 w 922715"/>
                      <a:gd name="connsiteY7" fmla="*/ 424441 h 561673"/>
                      <a:gd name="connsiteX8" fmla="*/ 210908 w 922715"/>
                      <a:gd name="connsiteY8" fmla="*/ 493413 h 561673"/>
                      <a:gd name="connsiteX9" fmla="*/ 146531 w 922715"/>
                      <a:gd name="connsiteY9" fmla="*/ 561673 h 561673"/>
                      <a:gd name="connsiteX10" fmla="*/ 0 w 922715"/>
                      <a:gd name="connsiteY10" fmla="*/ 415143 h 56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22715" h="561673">
                        <a:moveTo>
                          <a:pt x="0" y="415143"/>
                        </a:moveTo>
                        <a:lnTo>
                          <a:pt x="67189" y="343900"/>
                        </a:lnTo>
                        <a:cubicBezTo>
                          <a:pt x="97347" y="314981"/>
                          <a:pt x="129253" y="287309"/>
                          <a:pt x="162887" y="261031"/>
                        </a:cubicBezTo>
                        <a:cubicBezTo>
                          <a:pt x="364695" y="103361"/>
                          <a:pt x="600106" y="18235"/>
                          <a:pt x="837710" y="1798"/>
                        </a:cubicBezTo>
                        <a:lnTo>
                          <a:pt x="922715" y="0"/>
                        </a:lnTo>
                        <a:lnTo>
                          <a:pt x="922715" y="207190"/>
                        </a:lnTo>
                        <a:lnTo>
                          <a:pt x="852212" y="208681"/>
                        </a:lnTo>
                        <a:cubicBezTo>
                          <a:pt x="654454" y="222362"/>
                          <a:pt x="458522" y="293212"/>
                          <a:pt x="290557" y="424441"/>
                        </a:cubicBezTo>
                        <a:cubicBezTo>
                          <a:pt x="262563" y="446312"/>
                          <a:pt x="236008" y="469343"/>
                          <a:pt x="210908" y="493413"/>
                        </a:cubicBezTo>
                        <a:lnTo>
                          <a:pt x="146531" y="561673"/>
                        </a:lnTo>
                        <a:lnTo>
                          <a:pt x="0" y="415143"/>
                        </a:lnTo>
                        <a:close/>
                      </a:path>
                    </a:pathLst>
                  </a:custGeom>
                  <a:solidFill>
                    <a:srgbClr val="69E1A8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8DD8A9FB-DDE5-4AB7-8B9E-67E9754D3B68}"/>
                    </a:ext>
                  </a:extLst>
                </p:cNvPr>
                <p:cNvSpPr/>
                <p:nvPr/>
              </p:nvSpPr>
              <p:spPr>
                <a:xfrm>
                  <a:off x="4404380" y="2732320"/>
                  <a:ext cx="416419" cy="41641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81F624-8E7C-4FA1-A19A-915C212FD487}"/>
                </a:ext>
              </a:extLst>
            </p:cNvPr>
            <p:cNvGrpSpPr/>
            <p:nvPr/>
          </p:nvGrpSpPr>
          <p:grpSpPr>
            <a:xfrm>
              <a:off x="6185181" y="3920367"/>
              <a:ext cx="2736864" cy="2304644"/>
              <a:chOff x="6185181" y="3920367"/>
              <a:chExt cx="2736864" cy="2304644"/>
            </a:xfrm>
          </p:grpSpPr>
          <p:sp>
            <p:nvSpPr>
              <p:cNvPr id="52" name="Freeform 87">
                <a:extLst>
                  <a:ext uri="{FF2B5EF4-FFF2-40B4-BE49-F238E27FC236}">
                    <a16:creationId xmlns:a16="http://schemas.microsoft.com/office/drawing/2014/main" id="{44ED4827-096B-4501-8B9B-DEDD23BCA826}"/>
                  </a:ext>
                </a:extLst>
              </p:cNvPr>
              <p:cNvSpPr/>
              <p:nvPr/>
            </p:nvSpPr>
            <p:spPr>
              <a:xfrm rot="7680000">
                <a:off x="7440628" y="5042063"/>
                <a:ext cx="665077" cy="44142"/>
              </a:xfrm>
              <a:custGeom>
                <a:avLst/>
                <a:gdLst>
                  <a:gd name="connsiteX0" fmla="*/ 22071 w 665077"/>
                  <a:gd name="connsiteY0" fmla="*/ 0 h 44142"/>
                  <a:gd name="connsiteX1" fmla="*/ 643006 w 665077"/>
                  <a:gd name="connsiteY1" fmla="*/ 0 h 44142"/>
                  <a:gd name="connsiteX2" fmla="*/ 665077 w 665077"/>
                  <a:gd name="connsiteY2" fmla="*/ 22071 h 44142"/>
                  <a:gd name="connsiteX3" fmla="*/ 643006 w 665077"/>
                  <a:gd name="connsiteY3" fmla="*/ 44142 h 44142"/>
                  <a:gd name="connsiteX4" fmla="*/ 22071 w 665077"/>
                  <a:gd name="connsiteY4" fmla="*/ 44142 h 44142"/>
                  <a:gd name="connsiteX5" fmla="*/ 0 w 665077"/>
                  <a:gd name="connsiteY5" fmla="*/ 22071 h 44142"/>
                  <a:gd name="connsiteX6" fmla="*/ 22071 w 665077"/>
                  <a:gd name="connsiteY6" fmla="*/ 0 h 4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5077" h="44142">
                    <a:moveTo>
                      <a:pt x="22071" y="0"/>
                    </a:moveTo>
                    <a:lnTo>
                      <a:pt x="643006" y="0"/>
                    </a:lnTo>
                    <a:cubicBezTo>
                      <a:pt x="655195" y="0"/>
                      <a:pt x="665077" y="9882"/>
                      <a:pt x="665077" y="22071"/>
                    </a:cubicBezTo>
                    <a:cubicBezTo>
                      <a:pt x="665077" y="34260"/>
                      <a:pt x="655195" y="44142"/>
                      <a:pt x="643006" y="44142"/>
                    </a:cubicBezTo>
                    <a:lnTo>
                      <a:pt x="22071" y="44142"/>
                    </a:lnTo>
                    <a:cubicBezTo>
                      <a:pt x="9882" y="44142"/>
                      <a:pt x="0" y="34260"/>
                      <a:pt x="0" y="22071"/>
                    </a:cubicBezTo>
                    <a:cubicBezTo>
                      <a:pt x="0" y="9882"/>
                      <a:pt x="9882" y="0"/>
                      <a:pt x="2207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6E76B20-B54B-4243-A924-1BDF577CA319}"/>
                  </a:ext>
                </a:extLst>
              </p:cNvPr>
              <p:cNvGrpSpPr/>
              <p:nvPr/>
            </p:nvGrpSpPr>
            <p:grpSpPr>
              <a:xfrm>
                <a:off x="6185181" y="3920367"/>
                <a:ext cx="2736864" cy="2304644"/>
                <a:chOff x="6185181" y="3526667"/>
                <a:chExt cx="2736864" cy="2304644"/>
              </a:xfrm>
            </p:grpSpPr>
            <p:sp>
              <p:nvSpPr>
                <p:cNvPr id="54" name="Donut 63">
                  <a:extLst>
                    <a:ext uri="{FF2B5EF4-FFF2-40B4-BE49-F238E27FC236}">
                      <a16:creationId xmlns:a16="http://schemas.microsoft.com/office/drawing/2014/main" id="{1F553255-213D-49FA-BA95-E8C8C3F5EF14}"/>
                    </a:ext>
                  </a:extLst>
                </p:cNvPr>
                <p:cNvSpPr/>
                <p:nvPr/>
              </p:nvSpPr>
              <p:spPr>
                <a:xfrm>
                  <a:off x="6673888" y="3990681"/>
                  <a:ext cx="1840630" cy="1840630"/>
                </a:xfrm>
                <a:prstGeom prst="donut">
                  <a:avLst>
                    <a:gd name="adj" fmla="val 0"/>
                  </a:avLst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8E7A2FE-CCBB-40D4-98DD-6CC5929F4980}"/>
                    </a:ext>
                  </a:extLst>
                </p:cNvPr>
                <p:cNvSpPr/>
                <p:nvPr/>
              </p:nvSpPr>
              <p:spPr>
                <a:xfrm>
                  <a:off x="7574746" y="399876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0D7734F-2DF2-48CC-8A60-FE68195E02FE}"/>
                    </a:ext>
                  </a:extLst>
                </p:cNvPr>
                <p:cNvSpPr/>
                <p:nvPr/>
              </p:nvSpPr>
              <p:spPr>
                <a:xfrm rot="1500000">
                  <a:off x="7954610" y="408088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D9EB25BB-F061-4573-820A-1878B057BA31}"/>
                    </a:ext>
                  </a:extLst>
                </p:cNvPr>
                <p:cNvSpPr/>
                <p:nvPr/>
              </p:nvSpPr>
              <p:spPr>
                <a:xfrm rot="2880000">
                  <a:off x="8258843" y="431792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0F8DBB90-6723-4BBB-84D6-8435A6A75970}"/>
                    </a:ext>
                  </a:extLst>
                </p:cNvPr>
                <p:cNvSpPr/>
                <p:nvPr/>
              </p:nvSpPr>
              <p:spPr>
                <a:xfrm rot="5040000">
                  <a:off x="8430289" y="466738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E2B54F6-F4AA-4115-8216-95C16D7B8E13}"/>
                    </a:ext>
                  </a:extLst>
                </p:cNvPr>
                <p:cNvSpPr/>
                <p:nvPr/>
              </p:nvSpPr>
              <p:spPr>
                <a:xfrm rot="6120000">
                  <a:off x="8434217" y="504430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A7C26C-6D5A-4CBB-A49D-78FF5F0EAF36}"/>
                    </a:ext>
                  </a:extLst>
                </p:cNvPr>
                <p:cNvSpPr/>
                <p:nvPr/>
              </p:nvSpPr>
              <p:spPr>
                <a:xfrm rot="7680000">
                  <a:off x="8266164" y="5407562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8DA6A46-85D4-452D-9942-28A450D36FB5}"/>
                    </a:ext>
                  </a:extLst>
                </p:cNvPr>
                <p:cNvSpPr/>
                <p:nvPr/>
              </p:nvSpPr>
              <p:spPr>
                <a:xfrm rot="20340000">
                  <a:off x="7203720" y="408584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8F6A97C9-0CFF-4128-ACAC-CE409311D954}"/>
                    </a:ext>
                  </a:extLst>
                </p:cNvPr>
                <p:cNvSpPr/>
                <p:nvPr/>
              </p:nvSpPr>
              <p:spPr>
                <a:xfrm rot="18360000">
                  <a:off x="6899781" y="4322058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ABB8960-48E7-4070-B1D1-8B8630DCB6B6}"/>
                    </a:ext>
                  </a:extLst>
                </p:cNvPr>
                <p:cNvSpPr/>
                <p:nvPr/>
              </p:nvSpPr>
              <p:spPr>
                <a:xfrm rot="16740000">
                  <a:off x="6737007" y="466738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8DAC57B-2D87-4DE2-825D-DADB5203BE10}"/>
                    </a:ext>
                  </a:extLst>
                </p:cNvPr>
                <p:cNvSpPr/>
                <p:nvPr/>
              </p:nvSpPr>
              <p:spPr>
                <a:xfrm rot="15660000">
                  <a:off x="6732411" y="505885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9B8E180-8C23-46D5-81F5-956C03F5B4F0}"/>
                    </a:ext>
                  </a:extLst>
                </p:cNvPr>
                <p:cNvSpPr/>
                <p:nvPr/>
              </p:nvSpPr>
              <p:spPr>
                <a:xfrm rot="14040000">
                  <a:off x="6899684" y="5408508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29DB97F-A337-41FD-9485-D1CC40D553E8}"/>
                    </a:ext>
                  </a:extLst>
                </p:cNvPr>
                <p:cNvGrpSpPr/>
                <p:nvPr/>
              </p:nvGrpSpPr>
              <p:grpSpPr>
                <a:xfrm>
                  <a:off x="6185181" y="3526667"/>
                  <a:ext cx="2736864" cy="2049914"/>
                  <a:chOff x="5139352" y="2027845"/>
                  <a:chExt cx="2834667" cy="2123169"/>
                </a:xfrm>
                <a:solidFill>
                  <a:schemeClr val="tx1"/>
                </a:solidFill>
              </p:grpSpPr>
              <p:sp>
                <p:nvSpPr>
                  <p:cNvPr id="68" name="Freeform 58">
                    <a:extLst>
                      <a:ext uri="{FF2B5EF4-FFF2-40B4-BE49-F238E27FC236}">
                        <a16:creationId xmlns:a16="http://schemas.microsoft.com/office/drawing/2014/main" id="{8B327149-8231-41E1-98F6-79103DB95597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6223874" y="1968690"/>
                    <a:ext cx="739787" cy="858097"/>
                  </a:xfrm>
                  <a:custGeom>
                    <a:avLst/>
                    <a:gdLst>
                      <a:gd name="connsiteX0" fmla="*/ 230031 w 739787"/>
                      <a:gd name="connsiteY0" fmla="*/ 522319 h 858097"/>
                      <a:gd name="connsiteX1" fmla="*/ 10274 w 739787"/>
                      <a:gd name="connsiteY1" fmla="*/ 83207 h 858097"/>
                      <a:gd name="connsiteX2" fmla="*/ 0 w 739787"/>
                      <a:gd name="connsiteY2" fmla="*/ 36003 h 858097"/>
                      <a:gd name="connsiteX3" fmla="*/ 204187 w 739787"/>
                      <a:gd name="connsiteY3" fmla="*/ 0 h 858097"/>
                      <a:gd name="connsiteX4" fmla="*/ 210537 w 739787"/>
                      <a:gd name="connsiteY4" fmla="*/ 29176 h 858097"/>
                      <a:gd name="connsiteX5" fmla="*/ 393440 w 739787"/>
                      <a:gd name="connsiteY5" fmla="*/ 394649 h 858097"/>
                      <a:gd name="connsiteX6" fmla="*/ 703810 w 739787"/>
                      <a:gd name="connsiteY6" fmla="*/ 660536 h 858097"/>
                      <a:gd name="connsiteX7" fmla="*/ 739787 w 739787"/>
                      <a:gd name="connsiteY7" fmla="*/ 678301 h 858097"/>
                      <a:gd name="connsiteX8" fmla="*/ 635983 w 739787"/>
                      <a:gd name="connsiteY8" fmla="*/ 858097 h 858097"/>
                      <a:gd name="connsiteX9" fmla="*/ 602936 w 739787"/>
                      <a:gd name="connsiteY9" fmla="*/ 841779 h 858097"/>
                      <a:gd name="connsiteX10" fmla="*/ 230031 w 739787"/>
                      <a:gd name="connsiteY10" fmla="*/ 522319 h 85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787" h="858097">
                        <a:moveTo>
                          <a:pt x="230031" y="522319"/>
                        </a:moveTo>
                        <a:cubicBezTo>
                          <a:pt x="124917" y="387781"/>
                          <a:pt x="52046" y="238307"/>
                          <a:pt x="10274" y="83207"/>
                        </a:cubicBezTo>
                        <a:lnTo>
                          <a:pt x="0" y="36003"/>
                        </a:lnTo>
                        <a:lnTo>
                          <a:pt x="204187" y="0"/>
                        </a:lnTo>
                        <a:lnTo>
                          <a:pt x="210537" y="29176"/>
                        </a:lnTo>
                        <a:cubicBezTo>
                          <a:pt x="245304" y="158267"/>
                          <a:pt x="305955" y="282673"/>
                          <a:pt x="393440" y="394649"/>
                        </a:cubicBezTo>
                        <a:cubicBezTo>
                          <a:pt x="480926" y="506626"/>
                          <a:pt x="586964" y="595572"/>
                          <a:pt x="703810" y="660536"/>
                        </a:cubicBezTo>
                        <a:lnTo>
                          <a:pt x="739787" y="678301"/>
                        </a:lnTo>
                        <a:lnTo>
                          <a:pt x="635983" y="858097"/>
                        </a:lnTo>
                        <a:lnTo>
                          <a:pt x="602936" y="841779"/>
                        </a:lnTo>
                        <a:cubicBezTo>
                          <a:pt x="462548" y="763725"/>
                          <a:pt x="335144" y="656858"/>
                          <a:pt x="230031" y="522319"/>
                        </a:cubicBezTo>
                        <a:close/>
                      </a:path>
                    </a:pathLst>
                  </a:custGeom>
                  <a:solidFill>
                    <a:srgbClr val="CAA76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59">
                    <a:extLst>
                      <a:ext uri="{FF2B5EF4-FFF2-40B4-BE49-F238E27FC236}">
                        <a16:creationId xmlns:a16="http://schemas.microsoft.com/office/drawing/2014/main" id="{0E5BB23A-147E-4B54-8579-745E6E4090E8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5227048" y="2637240"/>
                    <a:ext cx="1066091" cy="307475"/>
                  </a:xfrm>
                  <a:custGeom>
                    <a:avLst/>
                    <a:gdLst>
                      <a:gd name="connsiteX0" fmla="*/ 0 w 1066091"/>
                      <a:gd name="connsiteY0" fmla="*/ 179796 h 307475"/>
                      <a:gd name="connsiteX1" fmla="*/ 103806 w 1066091"/>
                      <a:gd name="connsiteY1" fmla="*/ 0 h 307475"/>
                      <a:gd name="connsiteX2" fmla="*/ 133363 w 1066091"/>
                      <a:gd name="connsiteY2" fmla="*/ 14595 h 307475"/>
                      <a:gd name="connsiteX3" fmla="*/ 908432 w 1066091"/>
                      <a:gd name="connsiteY3" fmla="*/ 33835 h 307475"/>
                      <a:gd name="connsiteX4" fmla="*/ 961855 w 1066091"/>
                      <a:gd name="connsiteY4" fmla="*/ 10518 h 307475"/>
                      <a:gd name="connsiteX5" fmla="*/ 1066091 w 1066091"/>
                      <a:gd name="connsiteY5" fmla="*/ 191059 h 307475"/>
                      <a:gd name="connsiteX6" fmla="*/ 981769 w 1066091"/>
                      <a:gd name="connsiteY6" fmla="*/ 227863 h 307475"/>
                      <a:gd name="connsiteX7" fmla="*/ 50531 w 1066091"/>
                      <a:gd name="connsiteY7" fmla="*/ 204746 h 307475"/>
                      <a:gd name="connsiteX8" fmla="*/ 0 w 1066091"/>
                      <a:gd name="connsiteY8" fmla="*/ 179796 h 307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66091" h="307475">
                        <a:moveTo>
                          <a:pt x="0" y="179796"/>
                        </a:moveTo>
                        <a:lnTo>
                          <a:pt x="103806" y="0"/>
                        </a:lnTo>
                        <a:lnTo>
                          <a:pt x="133363" y="14595"/>
                        </a:lnTo>
                        <a:cubicBezTo>
                          <a:pt x="376892" y="120422"/>
                          <a:pt x="655903" y="129372"/>
                          <a:pt x="908432" y="33835"/>
                        </a:cubicBezTo>
                        <a:lnTo>
                          <a:pt x="961855" y="10518"/>
                        </a:lnTo>
                        <a:lnTo>
                          <a:pt x="1066091" y="191059"/>
                        </a:lnTo>
                        <a:lnTo>
                          <a:pt x="981769" y="227863"/>
                        </a:lnTo>
                        <a:cubicBezTo>
                          <a:pt x="678358" y="342650"/>
                          <a:pt x="343128" y="331897"/>
                          <a:pt x="50531" y="204746"/>
                        </a:cubicBezTo>
                        <a:lnTo>
                          <a:pt x="0" y="179796"/>
                        </a:lnTo>
                        <a:close/>
                      </a:path>
                    </a:pathLst>
                  </a:custGeom>
                  <a:solidFill>
                    <a:srgbClr val="B88F3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Freeform 60">
                    <a:extLst>
                      <a:ext uri="{FF2B5EF4-FFF2-40B4-BE49-F238E27FC236}">
                        <a16:creationId xmlns:a16="http://schemas.microsoft.com/office/drawing/2014/main" id="{82E3F1BB-7F8A-4FFC-B471-67378087D3ED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7228255" y="2311353"/>
                    <a:ext cx="441841" cy="1049686"/>
                  </a:xfrm>
                  <a:custGeom>
                    <a:avLst/>
                    <a:gdLst>
                      <a:gd name="connsiteX0" fmla="*/ 26474 w 441841"/>
                      <a:gd name="connsiteY0" fmla="*/ 1049686 h 1049686"/>
                      <a:gd name="connsiteX1" fmla="*/ 16917 w 441841"/>
                      <a:gd name="connsiteY1" fmla="*/ 1005776 h 1049686"/>
                      <a:gd name="connsiteX2" fmla="*/ 219774 w 441841"/>
                      <a:gd name="connsiteY2" fmla="*/ 96607 h 1049686"/>
                      <a:gd name="connsiteX3" fmla="*/ 294117 w 441841"/>
                      <a:gd name="connsiteY3" fmla="*/ 0 h 1049686"/>
                      <a:gd name="connsiteX4" fmla="*/ 441841 w 441841"/>
                      <a:gd name="connsiteY4" fmla="*/ 147724 h 1049686"/>
                      <a:gd name="connsiteX5" fmla="*/ 390296 w 441841"/>
                      <a:gd name="connsiteY5" fmla="*/ 214705 h 1049686"/>
                      <a:gd name="connsiteX6" fmla="*/ 221459 w 441841"/>
                      <a:gd name="connsiteY6" fmla="*/ 971406 h 1049686"/>
                      <a:gd name="connsiteX7" fmla="*/ 230660 w 441841"/>
                      <a:gd name="connsiteY7" fmla="*/ 1013682 h 1049686"/>
                      <a:gd name="connsiteX8" fmla="*/ 26474 w 441841"/>
                      <a:gd name="connsiteY8" fmla="*/ 1049686 h 104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1841" h="1049686">
                        <a:moveTo>
                          <a:pt x="26474" y="1049686"/>
                        </a:moveTo>
                        <a:lnTo>
                          <a:pt x="16917" y="1005776"/>
                        </a:lnTo>
                        <a:cubicBezTo>
                          <a:pt x="-35671" y="691109"/>
                          <a:pt x="34995" y="363236"/>
                          <a:pt x="219774" y="96607"/>
                        </a:cubicBezTo>
                        <a:lnTo>
                          <a:pt x="294117" y="0"/>
                        </a:lnTo>
                        <a:lnTo>
                          <a:pt x="441841" y="147724"/>
                        </a:lnTo>
                        <a:lnTo>
                          <a:pt x="390296" y="214705"/>
                        </a:lnTo>
                        <a:cubicBezTo>
                          <a:pt x="236505" y="436621"/>
                          <a:pt x="177690" y="709509"/>
                          <a:pt x="221459" y="971406"/>
                        </a:cubicBezTo>
                        <a:lnTo>
                          <a:pt x="230660" y="1013682"/>
                        </a:lnTo>
                        <a:lnTo>
                          <a:pt x="26474" y="1049686"/>
                        </a:lnTo>
                        <a:close/>
                      </a:path>
                    </a:pathLst>
                  </a:custGeom>
                  <a:solidFill>
                    <a:srgbClr val="CAA76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Freeform 61">
                    <a:extLst>
                      <a:ext uri="{FF2B5EF4-FFF2-40B4-BE49-F238E27FC236}">
                        <a16:creationId xmlns:a16="http://schemas.microsoft.com/office/drawing/2014/main" id="{468FEB13-11B6-40E4-BD4F-4887AC1C13BC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5185449" y="3265618"/>
                    <a:ext cx="751355" cy="843550"/>
                  </a:xfrm>
                  <a:custGeom>
                    <a:avLst/>
                    <a:gdLst>
                      <a:gd name="connsiteX0" fmla="*/ 104235 w 751355"/>
                      <a:gd name="connsiteY0" fmla="*/ 843550 h 843550"/>
                      <a:gd name="connsiteX1" fmla="*/ 0 w 751355"/>
                      <a:gd name="connsiteY1" fmla="*/ 663008 h 843550"/>
                      <a:gd name="connsiteX2" fmla="*/ 15518 w 751355"/>
                      <a:gd name="connsiteY2" fmla="*/ 656235 h 843550"/>
                      <a:gd name="connsiteX3" fmla="*/ 191837 w 751355"/>
                      <a:gd name="connsiteY3" fmla="*/ 545013 h 843550"/>
                      <a:gd name="connsiteX4" fmla="*/ 537065 w 751355"/>
                      <a:gd name="connsiteY4" fmla="*/ 52239 h 843550"/>
                      <a:gd name="connsiteX5" fmla="*/ 551269 w 751355"/>
                      <a:gd name="connsiteY5" fmla="*/ 0 h 843550"/>
                      <a:gd name="connsiteX6" fmla="*/ 751355 w 751355"/>
                      <a:gd name="connsiteY6" fmla="*/ 53613 h 843550"/>
                      <a:gd name="connsiteX7" fmla="*/ 734294 w 751355"/>
                      <a:gd name="connsiteY7" fmla="*/ 116360 h 843550"/>
                      <a:gd name="connsiteX8" fmla="*/ 319507 w 751355"/>
                      <a:gd name="connsiteY8" fmla="*/ 708423 h 843550"/>
                      <a:gd name="connsiteX9" fmla="*/ 107662 w 751355"/>
                      <a:gd name="connsiteY9" fmla="*/ 842054 h 843550"/>
                      <a:gd name="connsiteX10" fmla="*/ 104235 w 751355"/>
                      <a:gd name="connsiteY10" fmla="*/ 843550 h 84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355" h="843550">
                        <a:moveTo>
                          <a:pt x="104235" y="843550"/>
                        </a:moveTo>
                        <a:lnTo>
                          <a:pt x="0" y="663008"/>
                        </a:lnTo>
                        <a:lnTo>
                          <a:pt x="15518" y="656235"/>
                        </a:lnTo>
                        <a:cubicBezTo>
                          <a:pt x="76753" y="625790"/>
                          <a:pt x="135849" y="588756"/>
                          <a:pt x="191837" y="545013"/>
                        </a:cubicBezTo>
                        <a:cubicBezTo>
                          <a:pt x="359802" y="413785"/>
                          <a:pt x="475948" y="240813"/>
                          <a:pt x="537065" y="52239"/>
                        </a:cubicBezTo>
                        <a:lnTo>
                          <a:pt x="551269" y="0"/>
                        </a:lnTo>
                        <a:lnTo>
                          <a:pt x="751355" y="53613"/>
                        </a:lnTo>
                        <a:lnTo>
                          <a:pt x="734294" y="116360"/>
                        </a:lnTo>
                        <a:cubicBezTo>
                          <a:pt x="660863" y="342929"/>
                          <a:pt x="521315" y="550753"/>
                          <a:pt x="319507" y="708423"/>
                        </a:cubicBezTo>
                        <a:cubicBezTo>
                          <a:pt x="252238" y="760979"/>
                          <a:pt x="181235" y="805475"/>
                          <a:pt x="107662" y="842054"/>
                        </a:cubicBezTo>
                        <a:lnTo>
                          <a:pt x="104235" y="843550"/>
                        </a:lnTo>
                        <a:close/>
                      </a:path>
                    </a:pathLst>
                  </a:custGeom>
                  <a:solidFill>
                    <a:srgbClr val="B88F3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Freeform 62">
                    <a:extLst>
                      <a:ext uri="{FF2B5EF4-FFF2-40B4-BE49-F238E27FC236}">
                        <a16:creationId xmlns:a16="http://schemas.microsoft.com/office/drawing/2014/main" id="{EFD02D1A-C2AB-4EEF-B1A3-9CBB199A18BF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7182208" y="3408820"/>
                    <a:ext cx="922715" cy="561673"/>
                  </a:xfrm>
                  <a:custGeom>
                    <a:avLst/>
                    <a:gdLst>
                      <a:gd name="connsiteX0" fmla="*/ 0 w 922715"/>
                      <a:gd name="connsiteY0" fmla="*/ 415143 h 561673"/>
                      <a:gd name="connsiteX1" fmla="*/ 67189 w 922715"/>
                      <a:gd name="connsiteY1" fmla="*/ 343900 h 561673"/>
                      <a:gd name="connsiteX2" fmla="*/ 162887 w 922715"/>
                      <a:gd name="connsiteY2" fmla="*/ 261031 h 561673"/>
                      <a:gd name="connsiteX3" fmla="*/ 837710 w 922715"/>
                      <a:gd name="connsiteY3" fmla="*/ 1798 h 561673"/>
                      <a:gd name="connsiteX4" fmla="*/ 922715 w 922715"/>
                      <a:gd name="connsiteY4" fmla="*/ 0 h 561673"/>
                      <a:gd name="connsiteX5" fmla="*/ 922715 w 922715"/>
                      <a:gd name="connsiteY5" fmla="*/ 207190 h 561673"/>
                      <a:gd name="connsiteX6" fmla="*/ 852212 w 922715"/>
                      <a:gd name="connsiteY6" fmla="*/ 208681 h 561673"/>
                      <a:gd name="connsiteX7" fmla="*/ 290557 w 922715"/>
                      <a:gd name="connsiteY7" fmla="*/ 424441 h 561673"/>
                      <a:gd name="connsiteX8" fmla="*/ 210908 w 922715"/>
                      <a:gd name="connsiteY8" fmla="*/ 493413 h 561673"/>
                      <a:gd name="connsiteX9" fmla="*/ 146531 w 922715"/>
                      <a:gd name="connsiteY9" fmla="*/ 561673 h 561673"/>
                      <a:gd name="connsiteX10" fmla="*/ 0 w 922715"/>
                      <a:gd name="connsiteY10" fmla="*/ 415143 h 56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22715" h="561673">
                        <a:moveTo>
                          <a:pt x="0" y="415143"/>
                        </a:moveTo>
                        <a:lnTo>
                          <a:pt x="67189" y="343900"/>
                        </a:lnTo>
                        <a:cubicBezTo>
                          <a:pt x="97347" y="314981"/>
                          <a:pt x="129253" y="287309"/>
                          <a:pt x="162887" y="261031"/>
                        </a:cubicBezTo>
                        <a:cubicBezTo>
                          <a:pt x="364695" y="103361"/>
                          <a:pt x="600106" y="18235"/>
                          <a:pt x="837710" y="1798"/>
                        </a:cubicBezTo>
                        <a:lnTo>
                          <a:pt x="922715" y="0"/>
                        </a:lnTo>
                        <a:lnTo>
                          <a:pt x="922715" y="207190"/>
                        </a:lnTo>
                        <a:lnTo>
                          <a:pt x="852212" y="208681"/>
                        </a:lnTo>
                        <a:cubicBezTo>
                          <a:pt x="654454" y="222362"/>
                          <a:pt x="458522" y="293212"/>
                          <a:pt x="290557" y="424441"/>
                        </a:cubicBezTo>
                        <a:cubicBezTo>
                          <a:pt x="262563" y="446312"/>
                          <a:pt x="236008" y="469343"/>
                          <a:pt x="210908" y="493413"/>
                        </a:cubicBezTo>
                        <a:lnTo>
                          <a:pt x="146531" y="561673"/>
                        </a:lnTo>
                        <a:lnTo>
                          <a:pt x="0" y="415143"/>
                        </a:lnTo>
                        <a:close/>
                      </a:path>
                    </a:pathLst>
                  </a:custGeom>
                  <a:solidFill>
                    <a:srgbClr val="D9C08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A0BABF37-7A94-4E90-A311-83B50DC30DF4}"/>
                    </a:ext>
                  </a:extLst>
                </p:cNvPr>
                <p:cNvSpPr/>
                <p:nvPr/>
              </p:nvSpPr>
              <p:spPr>
                <a:xfrm>
                  <a:off x="7385993" y="4702787"/>
                  <a:ext cx="416419" cy="41641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CDBB63-3711-4BA2-9856-0D61187EBB23}"/>
                </a:ext>
              </a:extLst>
            </p:cNvPr>
            <p:cNvGrpSpPr/>
            <p:nvPr/>
          </p:nvGrpSpPr>
          <p:grpSpPr>
            <a:xfrm>
              <a:off x="221955" y="3920367"/>
              <a:ext cx="2736864" cy="2304644"/>
              <a:chOff x="221955" y="3920367"/>
              <a:chExt cx="2736864" cy="230464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BA707EF-46AE-4F32-8E3F-E1398AF6F697}"/>
                  </a:ext>
                </a:extLst>
              </p:cNvPr>
              <p:cNvGrpSpPr/>
              <p:nvPr/>
            </p:nvGrpSpPr>
            <p:grpSpPr>
              <a:xfrm>
                <a:off x="221955" y="3920367"/>
                <a:ext cx="2736864" cy="2304644"/>
                <a:chOff x="221955" y="3526667"/>
                <a:chExt cx="2736864" cy="2304644"/>
              </a:xfrm>
            </p:grpSpPr>
            <p:sp>
              <p:nvSpPr>
                <p:cNvPr id="32" name="Donut 11">
                  <a:extLst>
                    <a:ext uri="{FF2B5EF4-FFF2-40B4-BE49-F238E27FC236}">
                      <a16:creationId xmlns:a16="http://schemas.microsoft.com/office/drawing/2014/main" id="{C4C23FDC-73B4-47ED-A1F6-2975178530A8}"/>
                    </a:ext>
                  </a:extLst>
                </p:cNvPr>
                <p:cNvSpPr/>
                <p:nvPr/>
              </p:nvSpPr>
              <p:spPr>
                <a:xfrm>
                  <a:off x="710662" y="3990681"/>
                  <a:ext cx="1840630" cy="1840630"/>
                </a:xfrm>
                <a:prstGeom prst="donut">
                  <a:avLst>
                    <a:gd name="adj" fmla="val 0"/>
                  </a:avLst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190E4AE-4364-4D37-A54F-6456A4D4A02D}"/>
                    </a:ext>
                  </a:extLst>
                </p:cNvPr>
                <p:cNvSpPr/>
                <p:nvPr/>
              </p:nvSpPr>
              <p:spPr>
                <a:xfrm>
                  <a:off x="1611520" y="399876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5ADAF94-613C-4928-8469-B8A2C19DD274}"/>
                    </a:ext>
                  </a:extLst>
                </p:cNvPr>
                <p:cNvSpPr/>
                <p:nvPr/>
              </p:nvSpPr>
              <p:spPr>
                <a:xfrm rot="1500000">
                  <a:off x="1991384" y="408088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EAD1421-8D45-442E-B52D-09F2078AFE4C}"/>
                    </a:ext>
                  </a:extLst>
                </p:cNvPr>
                <p:cNvSpPr/>
                <p:nvPr/>
              </p:nvSpPr>
              <p:spPr>
                <a:xfrm rot="2880000">
                  <a:off x="2292335" y="431792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F3B9E3F-AB16-474F-9CEC-C2AE4A495BC6}"/>
                    </a:ext>
                  </a:extLst>
                </p:cNvPr>
                <p:cNvSpPr/>
                <p:nvPr/>
              </p:nvSpPr>
              <p:spPr>
                <a:xfrm rot="5040000">
                  <a:off x="2467063" y="466738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5C16D6A-D269-4F93-B777-A0B6DE3DDDE5}"/>
                    </a:ext>
                  </a:extLst>
                </p:cNvPr>
                <p:cNvSpPr/>
                <p:nvPr/>
              </p:nvSpPr>
              <p:spPr>
                <a:xfrm rot="6120000">
                  <a:off x="2470991" y="504430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6515A42-9BB0-424E-83D0-33D8C432EFB7}"/>
                    </a:ext>
                  </a:extLst>
                </p:cNvPr>
                <p:cNvSpPr/>
                <p:nvPr/>
              </p:nvSpPr>
              <p:spPr>
                <a:xfrm rot="7680000">
                  <a:off x="2302938" y="5407562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7D5D3FA-F5B8-4497-80EE-626CEB395929}"/>
                    </a:ext>
                  </a:extLst>
                </p:cNvPr>
                <p:cNvSpPr/>
                <p:nvPr/>
              </p:nvSpPr>
              <p:spPr>
                <a:xfrm rot="20340000">
                  <a:off x="1240494" y="408584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124D772-9B7E-480B-8F24-15D9E596B905}"/>
                    </a:ext>
                  </a:extLst>
                </p:cNvPr>
                <p:cNvSpPr/>
                <p:nvPr/>
              </p:nvSpPr>
              <p:spPr>
                <a:xfrm rot="18360000">
                  <a:off x="936555" y="4322058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DBC33DB-EAEF-48D8-B100-6A68F423A448}"/>
                    </a:ext>
                  </a:extLst>
                </p:cNvPr>
                <p:cNvSpPr/>
                <p:nvPr/>
              </p:nvSpPr>
              <p:spPr>
                <a:xfrm rot="16740000">
                  <a:off x="773781" y="466738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3290D51-6330-46C1-9578-8FFA7E950D22}"/>
                    </a:ext>
                  </a:extLst>
                </p:cNvPr>
                <p:cNvSpPr/>
                <p:nvPr/>
              </p:nvSpPr>
              <p:spPr>
                <a:xfrm rot="15660000">
                  <a:off x="769185" y="505885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72F9C40-F38B-49DF-B875-B947BBFFA3A7}"/>
                    </a:ext>
                  </a:extLst>
                </p:cNvPr>
                <p:cNvSpPr/>
                <p:nvPr/>
              </p:nvSpPr>
              <p:spPr>
                <a:xfrm rot="14040000">
                  <a:off x="936458" y="5408508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98340F20-E2B0-452A-998E-BF153FE3F75F}"/>
                    </a:ext>
                  </a:extLst>
                </p:cNvPr>
                <p:cNvGrpSpPr/>
                <p:nvPr/>
              </p:nvGrpSpPr>
              <p:grpSpPr>
                <a:xfrm>
                  <a:off x="221955" y="3526667"/>
                  <a:ext cx="2736864" cy="2049914"/>
                  <a:chOff x="968665" y="1871849"/>
                  <a:chExt cx="2834667" cy="2123169"/>
                </a:xfrm>
                <a:solidFill>
                  <a:schemeClr val="tx1"/>
                </a:solidFill>
              </p:grpSpPr>
              <p:sp>
                <p:nvSpPr>
                  <p:cNvPr id="46" name="Freeform 6">
                    <a:extLst>
                      <a:ext uri="{FF2B5EF4-FFF2-40B4-BE49-F238E27FC236}">
                        <a16:creationId xmlns:a16="http://schemas.microsoft.com/office/drawing/2014/main" id="{9BD9CC0A-909A-466E-9F20-414C3796288E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2053187" y="1812694"/>
                    <a:ext cx="739787" cy="858097"/>
                  </a:xfrm>
                  <a:custGeom>
                    <a:avLst/>
                    <a:gdLst>
                      <a:gd name="connsiteX0" fmla="*/ 230031 w 739787"/>
                      <a:gd name="connsiteY0" fmla="*/ 522319 h 858097"/>
                      <a:gd name="connsiteX1" fmla="*/ 10274 w 739787"/>
                      <a:gd name="connsiteY1" fmla="*/ 83207 h 858097"/>
                      <a:gd name="connsiteX2" fmla="*/ 0 w 739787"/>
                      <a:gd name="connsiteY2" fmla="*/ 36003 h 858097"/>
                      <a:gd name="connsiteX3" fmla="*/ 204187 w 739787"/>
                      <a:gd name="connsiteY3" fmla="*/ 0 h 858097"/>
                      <a:gd name="connsiteX4" fmla="*/ 210537 w 739787"/>
                      <a:gd name="connsiteY4" fmla="*/ 29176 h 858097"/>
                      <a:gd name="connsiteX5" fmla="*/ 393440 w 739787"/>
                      <a:gd name="connsiteY5" fmla="*/ 394649 h 858097"/>
                      <a:gd name="connsiteX6" fmla="*/ 703810 w 739787"/>
                      <a:gd name="connsiteY6" fmla="*/ 660536 h 858097"/>
                      <a:gd name="connsiteX7" fmla="*/ 739787 w 739787"/>
                      <a:gd name="connsiteY7" fmla="*/ 678301 h 858097"/>
                      <a:gd name="connsiteX8" fmla="*/ 635983 w 739787"/>
                      <a:gd name="connsiteY8" fmla="*/ 858097 h 858097"/>
                      <a:gd name="connsiteX9" fmla="*/ 602936 w 739787"/>
                      <a:gd name="connsiteY9" fmla="*/ 841779 h 858097"/>
                      <a:gd name="connsiteX10" fmla="*/ 230031 w 739787"/>
                      <a:gd name="connsiteY10" fmla="*/ 522319 h 85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787" h="858097">
                        <a:moveTo>
                          <a:pt x="230031" y="522319"/>
                        </a:moveTo>
                        <a:cubicBezTo>
                          <a:pt x="124917" y="387781"/>
                          <a:pt x="52046" y="238307"/>
                          <a:pt x="10274" y="83207"/>
                        </a:cubicBezTo>
                        <a:lnTo>
                          <a:pt x="0" y="36003"/>
                        </a:lnTo>
                        <a:lnTo>
                          <a:pt x="204187" y="0"/>
                        </a:lnTo>
                        <a:lnTo>
                          <a:pt x="210537" y="29176"/>
                        </a:lnTo>
                        <a:cubicBezTo>
                          <a:pt x="245304" y="158267"/>
                          <a:pt x="305955" y="282673"/>
                          <a:pt x="393440" y="394649"/>
                        </a:cubicBezTo>
                        <a:cubicBezTo>
                          <a:pt x="480926" y="506626"/>
                          <a:pt x="586964" y="595572"/>
                          <a:pt x="703810" y="660536"/>
                        </a:cubicBezTo>
                        <a:lnTo>
                          <a:pt x="739787" y="678301"/>
                        </a:lnTo>
                        <a:lnTo>
                          <a:pt x="635983" y="858097"/>
                        </a:lnTo>
                        <a:lnTo>
                          <a:pt x="602936" y="841779"/>
                        </a:lnTo>
                        <a:cubicBezTo>
                          <a:pt x="462548" y="763725"/>
                          <a:pt x="335144" y="656858"/>
                          <a:pt x="230031" y="522319"/>
                        </a:cubicBezTo>
                        <a:close/>
                      </a:path>
                    </a:pathLst>
                  </a:custGeom>
                  <a:solidFill>
                    <a:srgbClr val="29AED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" name="Freeform 7">
                    <a:extLst>
                      <a:ext uri="{FF2B5EF4-FFF2-40B4-BE49-F238E27FC236}">
                        <a16:creationId xmlns:a16="http://schemas.microsoft.com/office/drawing/2014/main" id="{80E5357B-EEA6-4E86-9A40-6400F810461C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1056361" y="2481244"/>
                    <a:ext cx="1066091" cy="307475"/>
                  </a:xfrm>
                  <a:custGeom>
                    <a:avLst/>
                    <a:gdLst>
                      <a:gd name="connsiteX0" fmla="*/ 0 w 1066091"/>
                      <a:gd name="connsiteY0" fmla="*/ 179796 h 307475"/>
                      <a:gd name="connsiteX1" fmla="*/ 103806 w 1066091"/>
                      <a:gd name="connsiteY1" fmla="*/ 0 h 307475"/>
                      <a:gd name="connsiteX2" fmla="*/ 133363 w 1066091"/>
                      <a:gd name="connsiteY2" fmla="*/ 14595 h 307475"/>
                      <a:gd name="connsiteX3" fmla="*/ 908432 w 1066091"/>
                      <a:gd name="connsiteY3" fmla="*/ 33835 h 307475"/>
                      <a:gd name="connsiteX4" fmla="*/ 961855 w 1066091"/>
                      <a:gd name="connsiteY4" fmla="*/ 10518 h 307475"/>
                      <a:gd name="connsiteX5" fmla="*/ 1066091 w 1066091"/>
                      <a:gd name="connsiteY5" fmla="*/ 191059 h 307475"/>
                      <a:gd name="connsiteX6" fmla="*/ 981769 w 1066091"/>
                      <a:gd name="connsiteY6" fmla="*/ 227863 h 307475"/>
                      <a:gd name="connsiteX7" fmla="*/ 50531 w 1066091"/>
                      <a:gd name="connsiteY7" fmla="*/ 204746 h 307475"/>
                      <a:gd name="connsiteX8" fmla="*/ 0 w 1066091"/>
                      <a:gd name="connsiteY8" fmla="*/ 179796 h 307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66091" h="307475">
                        <a:moveTo>
                          <a:pt x="0" y="179796"/>
                        </a:moveTo>
                        <a:lnTo>
                          <a:pt x="103806" y="0"/>
                        </a:lnTo>
                        <a:lnTo>
                          <a:pt x="133363" y="14595"/>
                        </a:lnTo>
                        <a:cubicBezTo>
                          <a:pt x="376892" y="120422"/>
                          <a:pt x="655903" y="129372"/>
                          <a:pt x="908432" y="33835"/>
                        </a:cubicBezTo>
                        <a:lnTo>
                          <a:pt x="961855" y="10518"/>
                        </a:lnTo>
                        <a:lnTo>
                          <a:pt x="1066091" y="191059"/>
                        </a:lnTo>
                        <a:lnTo>
                          <a:pt x="981769" y="227863"/>
                        </a:lnTo>
                        <a:cubicBezTo>
                          <a:pt x="678358" y="342650"/>
                          <a:pt x="343128" y="331897"/>
                          <a:pt x="50531" y="204746"/>
                        </a:cubicBezTo>
                        <a:lnTo>
                          <a:pt x="0" y="179796"/>
                        </a:lnTo>
                        <a:close/>
                      </a:path>
                    </a:pathLst>
                  </a:custGeom>
                  <a:solidFill>
                    <a:srgbClr val="218DA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Freeform 8">
                    <a:extLst>
                      <a:ext uri="{FF2B5EF4-FFF2-40B4-BE49-F238E27FC236}">
                        <a16:creationId xmlns:a16="http://schemas.microsoft.com/office/drawing/2014/main" id="{F580A911-D5A2-4AF7-8AFB-FE28A5E9ED30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3057568" y="2155357"/>
                    <a:ext cx="441841" cy="1049686"/>
                  </a:xfrm>
                  <a:custGeom>
                    <a:avLst/>
                    <a:gdLst>
                      <a:gd name="connsiteX0" fmla="*/ 26474 w 441841"/>
                      <a:gd name="connsiteY0" fmla="*/ 1049686 h 1049686"/>
                      <a:gd name="connsiteX1" fmla="*/ 16917 w 441841"/>
                      <a:gd name="connsiteY1" fmla="*/ 1005776 h 1049686"/>
                      <a:gd name="connsiteX2" fmla="*/ 219774 w 441841"/>
                      <a:gd name="connsiteY2" fmla="*/ 96607 h 1049686"/>
                      <a:gd name="connsiteX3" fmla="*/ 294117 w 441841"/>
                      <a:gd name="connsiteY3" fmla="*/ 0 h 1049686"/>
                      <a:gd name="connsiteX4" fmla="*/ 441841 w 441841"/>
                      <a:gd name="connsiteY4" fmla="*/ 147724 h 1049686"/>
                      <a:gd name="connsiteX5" fmla="*/ 390296 w 441841"/>
                      <a:gd name="connsiteY5" fmla="*/ 214705 h 1049686"/>
                      <a:gd name="connsiteX6" fmla="*/ 221459 w 441841"/>
                      <a:gd name="connsiteY6" fmla="*/ 971406 h 1049686"/>
                      <a:gd name="connsiteX7" fmla="*/ 230660 w 441841"/>
                      <a:gd name="connsiteY7" fmla="*/ 1013682 h 1049686"/>
                      <a:gd name="connsiteX8" fmla="*/ 26474 w 441841"/>
                      <a:gd name="connsiteY8" fmla="*/ 1049686 h 104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1841" h="1049686">
                        <a:moveTo>
                          <a:pt x="26474" y="1049686"/>
                        </a:moveTo>
                        <a:lnTo>
                          <a:pt x="16917" y="1005776"/>
                        </a:lnTo>
                        <a:cubicBezTo>
                          <a:pt x="-35671" y="691109"/>
                          <a:pt x="34995" y="363236"/>
                          <a:pt x="219774" y="96607"/>
                        </a:cubicBezTo>
                        <a:lnTo>
                          <a:pt x="294117" y="0"/>
                        </a:lnTo>
                        <a:lnTo>
                          <a:pt x="441841" y="147724"/>
                        </a:lnTo>
                        <a:lnTo>
                          <a:pt x="390296" y="214705"/>
                        </a:lnTo>
                        <a:cubicBezTo>
                          <a:pt x="236505" y="436621"/>
                          <a:pt x="177690" y="709509"/>
                          <a:pt x="221459" y="971406"/>
                        </a:cubicBezTo>
                        <a:lnTo>
                          <a:pt x="230660" y="1013682"/>
                        </a:lnTo>
                        <a:lnTo>
                          <a:pt x="26474" y="1049686"/>
                        </a:lnTo>
                        <a:close/>
                      </a:path>
                    </a:pathLst>
                  </a:custGeom>
                  <a:solidFill>
                    <a:srgbClr val="29AED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Freeform 9">
                    <a:extLst>
                      <a:ext uri="{FF2B5EF4-FFF2-40B4-BE49-F238E27FC236}">
                        <a16:creationId xmlns:a16="http://schemas.microsoft.com/office/drawing/2014/main" id="{C85A60B9-3079-4172-BD6A-F0AD5AF34684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1014762" y="3109622"/>
                    <a:ext cx="751355" cy="843550"/>
                  </a:xfrm>
                  <a:custGeom>
                    <a:avLst/>
                    <a:gdLst>
                      <a:gd name="connsiteX0" fmla="*/ 104235 w 751355"/>
                      <a:gd name="connsiteY0" fmla="*/ 843550 h 843550"/>
                      <a:gd name="connsiteX1" fmla="*/ 0 w 751355"/>
                      <a:gd name="connsiteY1" fmla="*/ 663008 h 843550"/>
                      <a:gd name="connsiteX2" fmla="*/ 15518 w 751355"/>
                      <a:gd name="connsiteY2" fmla="*/ 656235 h 843550"/>
                      <a:gd name="connsiteX3" fmla="*/ 191837 w 751355"/>
                      <a:gd name="connsiteY3" fmla="*/ 545013 h 843550"/>
                      <a:gd name="connsiteX4" fmla="*/ 537065 w 751355"/>
                      <a:gd name="connsiteY4" fmla="*/ 52239 h 843550"/>
                      <a:gd name="connsiteX5" fmla="*/ 551269 w 751355"/>
                      <a:gd name="connsiteY5" fmla="*/ 0 h 843550"/>
                      <a:gd name="connsiteX6" fmla="*/ 751355 w 751355"/>
                      <a:gd name="connsiteY6" fmla="*/ 53613 h 843550"/>
                      <a:gd name="connsiteX7" fmla="*/ 734294 w 751355"/>
                      <a:gd name="connsiteY7" fmla="*/ 116360 h 843550"/>
                      <a:gd name="connsiteX8" fmla="*/ 319507 w 751355"/>
                      <a:gd name="connsiteY8" fmla="*/ 708423 h 843550"/>
                      <a:gd name="connsiteX9" fmla="*/ 107662 w 751355"/>
                      <a:gd name="connsiteY9" fmla="*/ 842054 h 843550"/>
                      <a:gd name="connsiteX10" fmla="*/ 104235 w 751355"/>
                      <a:gd name="connsiteY10" fmla="*/ 843550 h 84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355" h="843550">
                        <a:moveTo>
                          <a:pt x="104235" y="843550"/>
                        </a:moveTo>
                        <a:lnTo>
                          <a:pt x="0" y="663008"/>
                        </a:lnTo>
                        <a:lnTo>
                          <a:pt x="15518" y="656235"/>
                        </a:lnTo>
                        <a:cubicBezTo>
                          <a:pt x="76753" y="625790"/>
                          <a:pt x="135849" y="588756"/>
                          <a:pt x="191837" y="545013"/>
                        </a:cubicBezTo>
                        <a:cubicBezTo>
                          <a:pt x="359802" y="413785"/>
                          <a:pt x="475948" y="240813"/>
                          <a:pt x="537065" y="52239"/>
                        </a:cubicBezTo>
                        <a:lnTo>
                          <a:pt x="551269" y="0"/>
                        </a:lnTo>
                        <a:lnTo>
                          <a:pt x="751355" y="53613"/>
                        </a:lnTo>
                        <a:lnTo>
                          <a:pt x="734294" y="116360"/>
                        </a:lnTo>
                        <a:cubicBezTo>
                          <a:pt x="660863" y="342929"/>
                          <a:pt x="521315" y="550753"/>
                          <a:pt x="319507" y="708423"/>
                        </a:cubicBezTo>
                        <a:cubicBezTo>
                          <a:pt x="252238" y="760979"/>
                          <a:pt x="181235" y="805475"/>
                          <a:pt x="107662" y="842054"/>
                        </a:cubicBezTo>
                        <a:lnTo>
                          <a:pt x="104235" y="843550"/>
                        </a:lnTo>
                        <a:close/>
                      </a:path>
                    </a:pathLst>
                  </a:custGeom>
                  <a:solidFill>
                    <a:srgbClr val="218DA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" name="Freeform 10">
                    <a:extLst>
                      <a:ext uri="{FF2B5EF4-FFF2-40B4-BE49-F238E27FC236}">
                        <a16:creationId xmlns:a16="http://schemas.microsoft.com/office/drawing/2014/main" id="{10A04D3B-A5B5-41D6-8EBA-0D4D03EA7DDD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3011521" y="3252824"/>
                    <a:ext cx="922715" cy="561673"/>
                  </a:xfrm>
                  <a:custGeom>
                    <a:avLst/>
                    <a:gdLst>
                      <a:gd name="connsiteX0" fmla="*/ 0 w 922715"/>
                      <a:gd name="connsiteY0" fmla="*/ 415143 h 561673"/>
                      <a:gd name="connsiteX1" fmla="*/ 67189 w 922715"/>
                      <a:gd name="connsiteY1" fmla="*/ 343900 h 561673"/>
                      <a:gd name="connsiteX2" fmla="*/ 162887 w 922715"/>
                      <a:gd name="connsiteY2" fmla="*/ 261031 h 561673"/>
                      <a:gd name="connsiteX3" fmla="*/ 837710 w 922715"/>
                      <a:gd name="connsiteY3" fmla="*/ 1798 h 561673"/>
                      <a:gd name="connsiteX4" fmla="*/ 922715 w 922715"/>
                      <a:gd name="connsiteY4" fmla="*/ 0 h 561673"/>
                      <a:gd name="connsiteX5" fmla="*/ 922715 w 922715"/>
                      <a:gd name="connsiteY5" fmla="*/ 207190 h 561673"/>
                      <a:gd name="connsiteX6" fmla="*/ 852212 w 922715"/>
                      <a:gd name="connsiteY6" fmla="*/ 208681 h 561673"/>
                      <a:gd name="connsiteX7" fmla="*/ 290557 w 922715"/>
                      <a:gd name="connsiteY7" fmla="*/ 424441 h 561673"/>
                      <a:gd name="connsiteX8" fmla="*/ 210908 w 922715"/>
                      <a:gd name="connsiteY8" fmla="*/ 493413 h 561673"/>
                      <a:gd name="connsiteX9" fmla="*/ 146531 w 922715"/>
                      <a:gd name="connsiteY9" fmla="*/ 561673 h 561673"/>
                      <a:gd name="connsiteX10" fmla="*/ 0 w 922715"/>
                      <a:gd name="connsiteY10" fmla="*/ 415143 h 56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22715" h="561673">
                        <a:moveTo>
                          <a:pt x="0" y="415143"/>
                        </a:moveTo>
                        <a:lnTo>
                          <a:pt x="67189" y="343900"/>
                        </a:lnTo>
                        <a:cubicBezTo>
                          <a:pt x="97347" y="314981"/>
                          <a:pt x="129253" y="287309"/>
                          <a:pt x="162887" y="261031"/>
                        </a:cubicBezTo>
                        <a:cubicBezTo>
                          <a:pt x="364695" y="103361"/>
                          <a:pt x="600106" y="18235"/>
                          <a:pt x="837710" y="1798"/>
                        </a:cubicBezTo>
                        <a:lnTo>
                          <a:pt x="922715" y="0"/>
                        </a:lnTo>
                        <a:lnTo>
                          <a:pt x="922715" y="207190"/>
                        </a:lnTo>
                        <a:lnTo>
                          <a:pt x="852212" y="208681"/>
                        </a:lnTo>
                        <a:cubicBezTo>
                          <a:pt x="654454" y="222362"/>
                          <a:pt x="458522" y="293212"/>
                          <a:pt x="290557" y="424441"/>
                        </a:cubicBezTo>
                        <a:cubicBezTo>
                          <a:pt x="262563" y="446312"/>
                          <a:pt x="236008" y="469343"/>
                          <a:pt x="210908" y="493413"/>
                        </a:cubicBezTo>
                        <a:lnTo>
                          <a:pt x="146531" y="561673"/>
                        </a:lnTo>
                        <a:lnTo>
                          <a:pt x="0" y="415143"/>
                        </a:lnTo>
                        <a:close/>
                      </a:path>
                    </a:pathLst>
                  </a:custGeom>
                  <a:solidFill>
                    <a:srgbClr val="64C4E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8607579A-C3D9-4925-B779-F855E0EC35D9}"/>
                    </a:ext>
                  </a:extLst>
                </p:cNvPr>
                <p:cNvSpPr/>
                <p:nvPr/>
              </p:nvSpPr>
              <p:spPr>
                <a:xfrm>
                  <a:off x="1412537" y="4654679"/>
                  <a:ext cx="416419" cy="41641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1" name="Freeform 78">
                <a:extLst>
                  <a:ext uri="{FF2B5EF4-FFF2-40B4-BE49-F238E27FC236}">
                    <a16:creationId xmlns:a16="http://schemas.microsoft.com/office/drawing/2014/main" id="{CC79541F-BFAB-49F1-8853-E2CF0CA9CFFC}"/>
                  </a:ext>
                </a:extLst>
              </p:cNvPr>
              <p:cNvSpPr/>
              <p:nvPr/>
            </p:nvSpPr>
            <p:spPr>
              <a:xfrm>
                <a:off x="871500" y="5245916"/>
                <a:ext cx="665077" cy="44142"/>
              </a:xfrm>
              <a:custGeom>
                <a:avLst/>
                <a:gdLst>
                  <a:gd name="connsiteX0" fmla="*/ 22071 w 665077"/>
                  <a:gd name="connsiteY0" fmla="*/ 0 h 44142"/>
                  <a:gd name="connsiteX1" fmla="*/ 643006 w 665077"/>
                  <a:gd name="connsiteY1" fmla="*/ 0 h 44142"/>
                  <a:gd name="connsiteX2" fmla="*/ 665077 w 665077"/>
                  <a:gd name="connsiteY2" fmla="*/ 22071 h 44142"/>
                  <a:gd name="connsiteX3" fmla="*/ 643006 w 665077"/>
                  <a:gd name="connsiteY3" fmla="*/ 44142 h 44142"/>
                  <a:gd name="connsiteX4" fmla="*/ 22071 w 665077"/>
                  <a:gd name="connsiteY4" fmla="*/ 44142 h 44142"/>
                  <a:gd name="connsiteX5" fmla="*/ 0 w 665077"/>
                  <a:gd name="connsiteY5" fmla="*/ 22071 h 44142"/>
                  <a:gd name="connsiteX6" fmla="*/ 22071 w 665077"/>
                  <a:gd name="connsiteY6" fmla="*/ 0 h 4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5077" h="44142">
                    <a:moveTo>
                      <a:pt x="22071" y="0"/>
                    </a:moveTo>
                    <a:lnTo>
                      <a:pt x="643006" y="0"/>
                    </a:lnTo>
                    <a:cubicBezTo>
                      <a:pt x="655195" y="0"/>
                      <a:pt x="665077" y="9882"/>
                      <a:pt x="665077" y="22071"/>
                    </a:cubicBezTo>
                    <a:cubicBezTo>
                      <a:pt x="665077" y="34260"/>
                      <a:pt x="655195" y="44142"/>
                      <a:pt x="643006" y="44142"/>
                    </a:cubicBezTo>
                    <a:lnTo>
                      <a:pt x="22071" y="44142"/>
                    </a:lnTo>
                    <a:cubicBezTo>
                      <a:pt x="9882" y="44142"/>
                      <a:pt x="0" y="34260"/>
                      <a:pt x="0" y="22071"/>
                    </a:cubicBezTo>
                    <a:cubicBezTo>
                      <a:pt x="0" y="9882"/>
                      <a:pt x="9882" y="0"/>
                      <a:pt x="2207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</p:grpSp>
      <p:pic>
        <p:nvPicPr>
          <p:cNvPr id="94" name="Picture 93">
            <a:hlinkClick r:id="rId3" action="ppaction://hlinksldjump"/>
            <a:extLst>
              <a:ext uri="{FF2B5EF4-FFF2-40B4-BE49-F238E27FC236}">
                <a16:creationId xmlns:a16="http://schemas.microsoft.com/office/drawing/2014/main" id="{3B36B6FC-ABFD-4D1E-961D-0EBAB9710A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4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BE9495F-AE84-4EA9-A372-7025D55217A8}"/>
              </a:ext>
            </a:extLst>
          </p:cNvPr>
          <p:cNvSpPr/>
          <p:nvPr/>
        </p:nvSpPr>
        <p:spPr>
          <a:xfrm>
            <a:off x="4303308" y="5383192"/>
            <a:ext cx="4093779" cy="1329740"/>
          </a:xfrm>
          <a:prstGeom prst="rect">
            <a:avLst/>
          </a:prstGeom>
          <a:solidFill>
            <a:srgbClr val="DBE6F2"/>
          </a:solidFill>
          <a:ln>
            <a:solidFill>
              <a:srgbClr val="DB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8657A1B-839B-43C1-92F8-60D9DC09613B}"/>
              </a:ext>
            </a:extLst>
          </p:cNvPr>
          <p:cNvSpPr/>
          <p:nvPr/>
        </p:nvSpPr>
        <p:spPr>
          <a:xfrm>
            <a:off x="108486" y="5368866"/>
            <a:ext cx="3850673" cy="13297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7C203C3-2C35-431A-81C3-612615EBBE6E}"/>
              </a:ext>
            </a:extLst>
          </p:cNvPr>
          <p:cNvSpPr/>
          <p:nvPr/>
        </p:nvSpPr>
        <p:spPr>
          <a:xfrm>
            <a:off x="9694150" y="597578"/>
            <a:ext cx="2402702" cy="42841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6C09A46-3F58-4DAD-B22E-A3F9CEFA5B12}"/>
              </a:ext>
            </a:extLst>
          </p:cNvPr>
          <p:cNvSpPr/>
          <p:nvPr/>
        </p:nvSpPr>
        <p:spPr>
          <a:xfrm>
            <a:off x="3529483" y="631749"/>
            <a:ext cx="6147223" cy="42499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8AD0D3-671E-4ADC-A6A0-9DFF888AE875}"/>
              </a:ext>
            </a:extLst>
          </p:cNvPr>
          <p:cNvSpPr/>
          <p:nvPr/>
        </p:nvSpPr>
        <p:spPr>
          <a:xfrm>
            <a:off x="88488" y="631750"/>
            <a:ext cx="3420923" cy="42499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C2A56A-2F40-41D2-BC2E-7D797C2CDBEB}"/>
              </a:ext>
            </a:extLst>
          </p:cNvPr>
          <p:cNvSpPr/>
          <p:nvPr/>
        </p:nvSpPr>
        <p:spPr>
          <a:xfrm>
            <a:off x="274584" y="1934799"/>
            <a:ext cx="1158697" cy="11000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A829E32-625A-4FAE-A255-DF6C30DC16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9092" y="1724816"/>
            <a:ext cx="533296" cy="483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C639BF8-335C-4D24-89A8-EAB06492CB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291" y="2519571"/>
            <a:ext cx="993478" cy="712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29FAFAF-3710-4E80-BB36-40563B5B5B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1117" y="1725836"/>
            <a:ext cx="536179" cy="4836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ECC2965-171D-4281-8E74-569352E66F11}"/>
              </a:ext>
            </a:extLst>
          </p:cNvPr>
          <p:cNvCxnSpPr>
            <a:cxnSpLocks/>
            <a:stCxn id="85" idx="3"/>
            <a:endCxn id="87" idx="1"/>
          </p:cNvCxnSpPr>
          <p:nvPr/>
        </p:nvCxnSpPr>
        <p:spPr>
          <a:xfrm>
            <a:off x="2432388" y="1966665"/>
            <a:ext cx="328728" cy="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A45E662-F6F8-49A9-82BF-DEE862E97AD8}"/>
              </a:ext>
            </a:extLst>
          </p:cNvPr>
          <p:cNvSpPr txBox="1"/>
          <p:nvPr/>
        </p:nvSpPr>
        <p:spPr>
          <a:xfrm>
            <a:off x="89152" y="1407206"/>
            <a:ext cx="15295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Documents Scanned &amp; Stored</a:t>
            </a:r>
            <a:endParaRPr lang="en-IN" sz="12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D8C325-28FD-48B4-B06C-B3B9DA46B468}"/>
              </a:ext>
            </a:extLst>
          </p:cNvPr>
          <p:cNvSpPr txBox="1"/>
          <p:nvPr/>
        </p:nvSpPr>
        <p:spPr>
          <a:xfrm>
            <a:off x="2033836" y="3809083"/>
            <a:ext cx="14771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OCR Engine reads the image </a:t>
            </a:r>
            <a:endParaRPr lang="en-IN" sz="1200" b="1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9C89660C-8CFF-4527-8157-FB4169C25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" y="2394218"/>
            <a:ext cx="266734" cy="266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6ECE5E9-EEEB-4BE5-846B-26CA06067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1" y="2392561"/>
            <a:ext cx="242626" cy="242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FF142DB-C024-4896-838F-2C1293AAE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" y="2663023"/>
            <a:ext cx="238892" cy="238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0BC47B1-6012-444A-AE32-E16985A3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2" y="2660953"/>
            <a:ext cx="240963" cy="240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53F7BF0-CB34-4501-89C4-5CABEF880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85" y="2391437"/>
            <a:ext cx="242626" cy="242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A1396B47-C2B7-4D71-91C8-E5288A2F6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36" y="2659829"/>
            <a:ext cx="240963" cy="240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F496D92C-4894-458B-A4F5-B69BB786F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" y="2094152"/>
            <a:ext cx="266734" cy="266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8FE4C67-66CE-462A-A021-8E4824F9E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1" y="2092495"/>
            <a:ext cx="242626" cy="242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3FD2736D-D504-4043-B71F-655D05578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85" y="2091371"/>
            <a:ext cx="242626" cy="2426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D722655C-0A31-41FE-B19B-E12140950D56}"/>
              </a:ext>
            </a:extLst>
          </p:cNvPr>
          <p:cNvCxnSpPr>
            <a:cxnSpLocks/>
            <a:stCxn id="84" idx="2"/>
            <a:endCxn id="86" idx="2"/>
          </p:cNvCxnSpPr>
          <p:nvPr/>
        </p:nvCxnSpPr>
        <p:spPr>
          <a:xfrm rot="16200000" flipH="1">
            <a:off x="1612683" y="2276085"/>
            <a:ext cx="197597" cy="1715097"/>
          </a:xfrm>
          <a:prstGeom prst="bentConnector3">
            <a:avLst>
              <a:gd name="adj1" fmla="val 2156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757BDE5B-E203-4BD5-B1E5-85A6A65BC7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3542" y="952789"/>
            <a:ext cx="3098420" cy="2009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47E65A06-2A76-4C7F-B1B7-9212043140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340" y="1661275"/>
            <a:ext cx="581402" cy="581402"/>
          </a:xfrm>
          <a:prstGeom prst="rect">
            <a:avLst/>
          </a:prstGeom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0248C2EF-01AF-4091-9548-BA8510971AC5}"/>
              </a:ext>
            </a:extLst>
          </p:cNvPr>
          <p:cNvSpPr txBox="1"/>
          <p:nvPr/>
        </p:nvSpPr>
        <p:spPr>
          <a:xfrm>
            <a:off x="9676706" y="2239406"/>
            <a:ext cx="1477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endParaRPr lang="en-IN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089E887-3267-4596-8B70-83A444FFD696}"/>
              </a:ext>
            </a:extLst>
          </p:cNvPr>
          <p:cNvSpPr/>
          <p:nvPr/>
        </p:nvSpPr>
        <p:spPr>
          <a:xfrm>
            <a:off x="3929774" y="1136590"/>
            <a:ext cx="1811570" cy="397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FFC1B83-721F-453F-8DEB-0FAB498EF41E}"/>
              </a:ext>
            </a:extLst>
          </p:cNvPr>
          <p:cNvSpPr/>
          <p:nvPr/>
        </p:nvSpPr>
        <p:spPr>
          <a:xfrm>
            <a:off x="3978653" y="1813941"/>
            <a:ext cx="1716942" cy="397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5FADE35-DFB6-466E-865E-786DF28CDE8B}"/>
              </a:ext>
            </a:extLst>
          </p:cNvPr>
          <p:cNvSpPr/>
          <p:nvPr/>
        </p:nvSpPr>
        <p:spPr>
          <a:xfrm>
            <a:off x="3930702" y="2510766"/>
            <a:ext cx="1811570" cy="397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9252007-1772-4AFB-AD36-17B3C2FF79CB}"/>
              </a:ext>
            </a:extLst>
          </p:cNvPr>
          <p:cNvSpPr/>
          <p:nvPr/>
        </p:nvSpPr>
        <p:spPr>
          <a:xfrm>
            <a:off x="3977087" y="3214786"/>
            <a:ext cx="1716942" cy="397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888A47A-DF72-45D1-A89C-0861E334141C}"/>
              </a:ext>
            </a:extLst>
          </p:cNvPr>
          <p:cNvSpPr txBox="1"/>
          <p:nvPr/>
        </p:nvSpPr>
        <p:spPr>
          <a:xfrm>
            <a:off x="4169222" y="1173706"/>
            <a:ext cx="13307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PoS Tagging</a:t>
            </a:r>
            <a:endParaRPr lang="en-IN" sz="12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862A653-8A7C-4D59-A56B-CBDA52757388}"/>
              </a:ext>
            </a:extLst>
          </p:cNvPr>
          <p:cNvSpPr txBox="1"/>
          <p:nvPr/>
        </p:nvSpPr>
        <p:spPr>
          <a:xfrm>
            <a:off x="4102574" y="1888971"/>
            <a:ext cx="14040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Lemmatization</a:t>
            </a:r>
            <a:endParaRPr lang="en-IN" sz="12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1CCE558-E718-445B-92D3-8246F5043598}"/>
              </a:ext>
            </a:extLst>
          </p:cNvPr>
          <p:cNvSpPr txBox="1"/>
          <p:nvPr/>
        </p:nvSpPr>
        <p:spPr>
          <a:xfrm>
            <a:off x="4137944" y="3289290"/>
            <a:ext cx="14040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Normalization</a:t>
            </a:r>
            <a:endParaRPr lang="en-IN" sz="12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962448F-5551-4585-A303-B369E5B76A15}"/>
              </a:ext>
            </a:extLst>
          </p:cNvPr>
          <p:cNvSpPr txBox="1"/>
          <p:nvPr/>
        </p:nvSpPr>
        <p:spPr>
          <a:xfrm>
            <a:off x="4199594" y="2571873"/>
            <a:ext cx="13307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Tokenization</a:t>
            </a:r>
            <a:endParaRPr lang="en-IN" sz="12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9C534B4-38B9-4687-89EE-28FD2C6D4ABC}"/>
              </a:ext>
            </a:extLst>
          </p:cNvPr>
          <p:cNvSpPr/>
          <p:nvPr/>
        </p:nvSpPr>
        <p:spPr>
          <a:xfrm>
            <a:off x="3970285" y="3847976"/>
            <a:ext cx="1716942" cy="397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43EF276-2C4E-47D9-828A-AF451AC8E917}"/>
              </a:ext>
            </a:extLst>
          </p:cNvPr>
          <p:cNvSpPr txBox="1"/>
          <p:nvPr/>
        </p:nvSpPr>
        <p:spPr>
          <a:xfrm>
            <a:off x="3941247" y="3837393"/>
            <a:ext cx="17459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Valid Phrase Extraction</a:t>
            </a:r>
            <a:endParaRPr lang="en-IN" sz="1200" b="1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890975A-B288-4CE9-B17D-2663F4D8C5A1}"/>
              </a:ext>
            </a:extLst>
          </p:cNvPr>
          <p:cNvSpPr/>
          <p:nvPr/>
        </p:nvSpPr>
        <p:spPr>
          <a:xfrm>
            <a:off x="1840131" y="1528637"/>
            <a:ext cx="1529557" cy="882775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/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1A00DDF6-9753-421A-8F41-0A434EEEE79F}"/>
              </a:ext>
            </a:extLst>
          </p:cNvPr>
          <p:cNvCxnSpPr>
            <a:cxnSpLocks/>
            <a:stCxn id="137" idx="0"/>
            <a:endCxn id="126" idx="0"/>
          </p:cNvCxnSpPr>
          <p:nvPr/>
        </p:nvCxnSpPr>
        <p:spPr>
          <a:xfrm rot="5400000" flipH="1" flipV="1">
            <a:off x="3524211" y="217290"/>
            <a:ext cx="392047" cy="2230649"/>
          </a:xfrm>
          <a:prstGeom prst="bentConnector3">
            <a:avLst>
              <a:gd name="adj1" fmla="val 1583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3F31296-DF61-4017-8C91-8A4E449E4D9A}"/>
              </a:ext>
            </a:extLst>
          </p:cNvPr>
          <p:cNvCxnSpPr>
            <a:cxnSpLocks/>
            <a:stCxn id="126" idx="2"/>
            <a:endCxn id="127" idx="0"/>
          </p:cNvCxnSpPr>
          <p:nvPr/>
        </p:nvCxnSpPr>
        <p:spPr>
          <a:xfrm>
            <a:off x="4835558" y="1534258"/>
            <a:ext cx="1566" cy="279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3051B7A-6F27-4273-97AB-CCE32D6E1D0A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 flipH="1">
            <a:off x="4836487" y="2211610"/>
            <a:ext cx="638" cy="299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1480FA6-C33E-40BF-A4EB-50E1CF82B122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835558" y="2908434"/>
            <a:ext cx="928" cy="30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EEC89C8-7BBA-46C8-ADC2-25FCE103C9B9}"/>
              </a:ext>
            </a:extLst>
          </p:cNvPr>
          <p:cNvCxnSpPr>
            <a:cxnSpLocks/>
          </p:cNvCxnSpPr>
          <p:nvPr/>
        </p:nvCxnSpPr>
        <p:spPr>
          <a:xfrm flipH="1">
            <a:off x="4828756" y="3612454"/>
            <a:ext cx="6802" cy="23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105E6CBC-87B2-4817-A39B-86351D5D228A}"/>
              </a:ext>
            </a:extLst>
          </p:cNvPr>
          <p:cNvSpPr txBox="1"/>
          <p:nvPr/>
        </p:nvSpPr>
        <p:spPr>
          <a:xfrm>
            <a:off x="1295130" y="660498"/>
            <a:ext cx="127795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recognized &amp;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processed</a:t>
            </a:r>
            <a:endParaRPr lang="en-IN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71685BD-01AD-482F-866F-8EA83622F339}"/>
              </a:ext>
            </a:extLst>
          </p:cNvPr>
          <p:cNvGrpSpPr/>
          <p:nvPr/>
        </p:nvGrpSpPr>
        <p:grpSpPr>
          <a:xfrm>
            <a:off x="6605269" y="3262292"/>
            <a:ext cx="1544576" cy="1487880"/>
            <a:chOff x="3707238" y="487890"/>
            <a:chExt cx="5717080" cy="6027381"/>
          </a:xfrm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E975A33-9C2F-4647-855E-2877DEB0AAE5}"/>
                </a:ext>
              </a:extLst>
            </p:cNvPr>
            <p:cNvSpPr/>
            <p:nvPr/>
          </p:nvSpPr>
          <p:spPr>
            <a:xfrm>
              <a:off x="5825066" y="3158066"/>
              <a:ext cx="2980266" cy="2980266"/>
            </a:xfrm>
            <a:custGeom>
              <a:avLst/>
              <a:gdLst>
                <a:gd name="connsiteX0" fmla="*/ 2115406 w 2980266"/>
                <a:gd name="connsiteY0" fmla="*/ 475169 h 2980266"/>
                <a:gd name="connsiteX1" fmla="*/ 2347223 w 2980266"/>
                <a:gd name="connsiteY1" fmla="*/ 280641 h 2980266"/>
                <a:gd name="connsiteX2" fmla="*/ 2532418 w 2980266"/>
                <a:gd name="connsiteY2" fmla="*/ 436038 h 2980266"/>
                <a:gd name="connsiteX3" fmla="*/ 2381100 w 2980266"/>
                <a:gd name="connsiteY3" fmla="*/ 698113 h 2980266"/>
                <a:gd name="connsiteX4" fmla="*/ 2621526 w 2980266"/>
                <a:gd name="connsiteY4" fmla="*/ 1114543 h 2980266"/>
                <a:gd name="connsiteX5" fmla="*/ 2924149 w 2980266"/>
                <a:gd name="connsiteY5" fmla="*/ 1114535 h 2980266"/>
                <a:gd name="connsiteX6" fmla="*/ 2966129 w 2980266"/>
                <a:gd name="connsiteY6" fmla="*/ 1352617 h 2980266"/>
                <a:gd name="connsiteX7" fmla="*/ 2681754 w 2980266"/>
                <a:gd name="connsiteY7" fmla="*/ 1456113 h 2980266"/>
                <a:gd name="connsiteX8" fmla="*/ 2598255 w 2980266"/>
                <a:gd name="connsiteY8" fmla="*/ 1929659 h 2980266"/>
                <a:gd name="connsiteX9" fmla="*/ 2830082 w 2980266"/>
                <a:gd name="connsiteY9" fmla="*/ 2124176 h 2980266"/>
                <a:gd name="connsiteX10" fmla="*/ 2709205 w 2980266"/>
                <a:gd name="connsiteY10" fmla="*/ 2333542 h 2980266"/>
                <a:gd name="connsiteX11" fmla="*/ 2424835 w 2980266"/>
                <a:gd name="connsiteY11" fmla="*/ 2230031 h 2980266"/>
                <a:gd name="connsiteX12" fmla="*/ 2056481 w 2980266"/>
                <a:gd name="connsiteY12" fmla="*/ 2539116 h 2980266"/>
                <a:gd name="connsiteX13" fmla="*/ 2109039 w 2980266"/>
                <a:gd name="connsiteY13" fmla="*/ 2837141 h 2980266"/>
                <a:gd name="connsiteX14" fmla="*/ 1881863 w 2980266"/>
                <a:gd name="connsiteY14" fmla="*/ 2919826 h 2980266"/>
                <a:gd name="connsiteX15" fmla="*/ 1730559 w 2980266"/>
                <a:gd name="connsiteY15" fmla="*/ 2657743 h 2980266"/>
                <a:gd name="connsiteX16" fmla="*/ 1249707 w 2980266"/>
                <a:gd name="connsiteY16" fmla="*/ 2657743 h 2980266"/>
                <a:gd name="connsiteX17" fmla="*/ 1098403 w 2980266"/>
                <a:gd name="connsiteY17" fmla="*/ 2919826 h 2980266"/>
                <a:gd name="connsiteX18" fmla="*/ 871227 w 2980266"/>
                <a:gd name="connsiteY18" fmla="*/ 2837141 h 2980266"/>
                <a:gd name="connsiteX19" fmla="*/ 923785 w 2980266"/>
                <a:gd name="connsiteY19" fmla="*/ 2539117 h 2980266"/>
                <a:gd name="connsiteX20" fmla="*/ 555431 w 2980266"/>
                <a:gd name="connsiteY20" fmla="*/ 2230032 h 2980266"/>
                <a:gd name="connsiteX21" fmla="*/ 271061 w 2980266"/>
                <a:gd name="connsiteY21" fmla="*/ 2333542 h 2980266"/>
                <a:gd name="connsiteX22" fmla="*/ 150184 w 2980266"/>
                <a:gd name="connsiteY22" fmla="*/ 2124176 h 2980266"/>
                <a:gd name="connsiteX23" fmla="*/ 382011 w 2980266"/>
                <a:gd name="connsiteY23" fmla="*/ 1929660 h 2980266"/>
                <a:gd name="connsiteX24" fmla="*/ 298512 w 2980266"/>
                <a:gd name="connsiteY24" fmla="*/ 1456114 h 2980266"/>
                <a:gd name="connsiteX25" fmla="*/ 14137 w 2980266"/>
                <a:gd name="connsiteY25" fmla="*/ 1352617 h 2980266"/>
                <a:gd name="connsiteX26" fmla="*/ 56117 w 2980266"/>
                <a:gd name="connsiteY26" fmla="*/ 1114535 h 2980266"/>
                <a:gd name="connsiteX27" fmla="*/ 358740 w 2980266"/>
                <a:gd name="connsiteY27" fmla="*/ 1114543 h 2980266"/>
                <a:gd name="connsiteX28" fmla="*/ 599166 w 2980266"/>
                <a:gd name="connsiteY28" fmla="*/ 698113 h 2980266"/>
                <a:gd name="connsiteX29" fmla="*/ 447848 w 2980266"/>
                <a:gd name="connsiteY29" fmla="*/ 436038 h 2980266"/>
                <a:gd name="connsiteX30" fmla="*/ 633043 w 2980266"/>
                <a:gd name="connsiteY30" fmla="*/ 280641 h 2980266"/>
                <a:gd name="connsiteX31" fmla="*/ 864860 w 2980266"/>
                <a:gd name="connsiteY31" fmla="*/ 475169 h 2980266"/>
                <a:gd name="connsiteX32" fmla="*/ 1316713 w 2980266"/>
                <a:gd name="connsiteY32" fmla="*/ 310708 h 2980266"/>
                <a:gd name="connsiteX33" fmla="*/ 1369255 w 2980266"/>
                <a:gd name="connsiteY33" fmla="*/ 12681 h 2980266"/>
                <a:gd name="connsiteX34" fmla="*/ 1611011 w 2980266"/>
                <a:gd name="connsiteY34" fmla="*/ 12681 h 2980266"/>
                <a:gd name="connsiteX35" fmla="*/ 1663553 w 2980266"/>
                <a:gd name="connsiteY35" fmla="*/ 310708 h 2980266"/>
                <a:gd name="connsiteX36" fmla="*/ 2115406 w 2980266"/>
                <a:gd name="connsiteY36" fmla="*/ 475169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0286" tIns="769233" rIns="670286" bIns="821355" numCol="1" spcCol="1270" anchor="ctr" anchorCtr="0">
              <a:noAutofit/>
            </a:bodyPr>
            <a:lstStyle/>
            <a:p>
              <a:pPr algn="ctr" defTabSz="248941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5601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08F1456-45FE-43EE-B171-A859093F8C22}"/>
                </a:ext>
              </a:extLst>
            </p:cNvPr>
            <p:cNvSpPr/>
            <p:nvPr/>
          </p:nvSpPr>
          <p:spPr>
            <a:xfrm>
              <a:off x="4091093" y="2453639"/>
              <a:ext cx="2167466" cy="2167466"/>
            </a:xfrm>
            <a:custGeom>
              <a:avLst/>
              <a:gdLst>
                <a:gd name="connsiteX0" fmla="*/ 1621800 w 2167466"/>
                <a:gd name="connsiteY0" fmla="*/ 548964 h 2167466"/>
                <a:gd name="connsiteX1" fmla="*/ 1941574 w 2167466"/>
                <a:gd name="connsiteY1" fmla="*/ 452590 h 2167466"/>
                <a:gd name="connsiteX2" fmla="*/ 2059240 w 2167466"/>
                <a:gd name="connsiteY2" fmla="*/ 656392 h 2167466"/>
                <a:gd name="connsiteX3" fmla="*/ 1815890 w 2167466"/>
                <a:gd name="connsiteY3" fmla="*/ 885138 h 2167466"/>
                <a:gd name="connsiteX4" fmla="*/ 1815890 w 2167466"/>
                <a:gd name="connsiteY4" fmla="*/ 1282328 h 2167466"/>
                <a:gd name="connsiteX5" fmla="*/ 2059240 w 2167466"/>
                <a:gd name="connsiteY5" fmla="*/ 1511074 h 2167466"/>
                <a:gd name="connsiteX6" fmla="*/ 1941574 w 2167466"/>
                <a:gd name="connsiteY6" fmla="*/ 1714876 h 2167466"/>
                <a:gd name="connsiteX7" fmla="*/ 1621800 w 2167466"/>
                <a:gd name="connsiteY7" fmla="*/ 1618502 h 2167466"/>
                <a:gd name="connsiteX8" fmla="*/ 1277823 w 2167466"/>
                <a:gd name="connsiteY8" fmla="*/ 1817097 h 2167466"/>
                <a:gd name="connsiteX9" fmla="*/ 1201398 w 2167466"/>
                <a:gd name="connsiteY9" fmla="*/ 2142217 h 2167466"/>
                <a:gd name="connsiteX10" fmla="*/ 966068 w 2167466"/>
                <a:gd name="connsiteY10" fmla="*/ 2142217 h 2167466"/>
                <a:gd name="connsiteX11" fmla="*/ 889643 w 2167466"/>
                <a:gd name="connsiteY11" fmla="*/ 1817097 h 2167466"/>
                <a:gd name="connsiteX12" fmla="*/ 545666 w 2167466"/>
                <a:gd name="connsiteY12" fmla="*/ 1618502 h 2167466"/>
                <a:gd name="connsiteX13" fmla="*/ 225892 w 2167466"/>
                <a:gd name="connsiteY13" fmla="*/ 1714876 h 2167466"/>
                <a:gd name="connsiteX14" fmla="*/ 108226 w 2167466"/>
                <a:gd name="connsiteY14" fmla="*/ 1511074 h 2167466"/>
                <a:gd name="connsiteX15" fmla="*/ 351576 w 2167466"/>
                <a:gd name="connsiteY15" fmla="*/ 1282328 h 2167466"/>
                <a:gd name="connsiteX16" fmla="*/ 351576 w 2167466"/>
                <a:gd name="connsiteY16" fmla="*/ 885138 h 2167466"/>
                <a:gd name="connsiteX17" fmla="*/ 108226 w 2167466"/>
                <a:gd name="connsiteY17" fmla="*/ 656392 h 2167466"/>
                <a:gd name="connsiteX18" fmla="*/ 225892 w 2167466"/>
                <a:gd name="connsiteY18" fmla="*/ 452590 h 2167466"/>
                <a:gd name="connsiteX19" fmla="*/ 545666 w 2167466"/>
                <a:gd name="connsiteY19" fmla="*/ 548964 h 2167466"/>
                <a:gd name="connsiteX20" fmla="*/ 889643 w 2167466"/>
                <a:gd name="connsiteY20" fmla="*/ 350369 h 2167466"/>
                <a:gd name="connsiteX21" fmla="*/ 966068 w 2167466"/>
                <a:gd name="connsiteY21" fmla="*/ 25249 h 2167466"/>
                <a:gd name="connsiteX22" fmla="*/ 1201398 w 2167466"/>
                <a:gd name="connsiteY22" fmla="*/ 25249 h 2167466"/>
                <a:gd name="connsiteX23" fmla="*/ 1277823 w 2167466"/>
                <a:gd name="connsiteY23" fmla="*/ 350369 h 2167466"/>
                <a:gd name="connsiteX24" fmla="*/ 1621800 w 2167466"/>
                <a:gd name="connsiteY24" fmla="*/ 548964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8846" tIns="592144" rIns="588846" bIns="592144" numCol="1" spcCol="1270" anchor="ctr" anchorCtr="0">
              <a:noAutofit/>
            </a:bodyPr>
            <a:lstStyle/>
            <a:p>
              <a:pPr algn="ctr" defTabSz="151142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34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5FA537E-9C0B-474D-855E-5C5CE476AE35}"/>
                </a:ext>
              </a:extLst>
            </p:cNvPr>
            <p:cNvSpPr/>
            <p:nvPr/>
          </p:nvSpPr>
          <p:spPr>
            <a:xfrm>
              <a:off x="5066452" y="719665"/>
              <a:ext cx="2600961" cy="260096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52687" tIns="752687" rIns="752688" bIns="752688" numCol="1" spcCol="1270" anchor="ctr" anchorCtr="0">
              <a:noAutofit/>
            </a:bodyPr>
            <a:lstStyle/>
            <a:p>
              <a:pPr algn="ctr" defTabSz="16892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3800" dirty="0"/>
            </a:p>
          </p:txBody>
        </p:sp>
        <p:sp>
          <p:nvSpPr>
            <p:cNvPr id="156" name="Arrow: Circular 155">
              <a:extLst>
                <a:ext uri="{FF2B5EF4-FFF2-40B4-BE49-F238E27FC236}">
                  <a16:creationId xmlns:a16="http://schemas.microsoft.com/office/drawing/2014/main" id="{248C44FD-88B4-4B95-BB96-58760A24A7B6}"/>
                </a:ext>
              </a:extLst>
            </p:cNvPr>
            <p:cNvSpPr/>
            <p:nvPr/>
          </p:nvSpPr>
          <p:spPr>
            <a:xfrm>
              <a:off x="5609577" y="2700530"/>
              <a:ext cx="3814741" cy="3814741"/>
            </a:xfrm>
            <a:prstGeom prst="circularArrow">
              <a:avLst>
                <a:gd name="adj1" fmla="val 4688"/>
                <a:gd name="adj2" fmla="val 299029"/>
                <a:gd name="adj3" fmla="val 2539295"/>
                <a:gd name="adj4" fmla="val 15812321"/>
                <a:gd name="adj5" fmla="val 5469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7" name="Shape 156">
              <a:extLst>
                <a:ext uri="{FF2B5EF4-FFF2-40B4-BE49-F238E27FC236}">
                  <a16:creationId xmlns:a16="http://schemas.microsoft.com/office/drawing/2014/main" id="{5B39B20A-872A-4D0E-9E12-C89FA660F690}"/>
                </a:ext>
              </a:extLst>
            </p:cNvPr>
            <p:cNvSpPr/>
            <p:nvPr/>
          </p:nvSpPr>
          <p:spPr>
            <a:xfrm>
              <a:off x="3707238" y="1968806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8" name="Arrow: Circular 157">
              <a:extLst>
                <a:ext uri="{FF2B5EF4-FFF2-40B4-BE49-F238E27FC236}">
                  <a16:creationId xmlns:a16="http://schemas.microsoft.com/office/drawing/2014/main" id="{5012086A-956D-466B-ABBA-9C3F41B6C8C8}"/>
                </a:ext>
              </a:extLst>
            </p:cNvPr>
            <p:cNvSpPr/>
            <p:nvPr/>
          </p:nvSpPr>
          <p:spPr>
            <a:xfrm>
              <a:off x="4813867" y="487890"/>
              <a:ext cx="2988394" cy="2988394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4A57F-2939-4F4F-A0EC-37A2A3641CAD}"/>
              </a:ext>
            </a:extLst>
          </p:cNvPr>
          <p:cNvSpPr/>
          <p:nvPr/>
        </p:nvSpPr>
        <p:spPr>
          <a:xfrm>
            <a:off x="3850673" y="1004320"/>
            <a:ext cx="1995318" cy="3435587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0FFCDB7-3868-4ED2-B742-A088753D21BE}"/>
              </a:ext>
            </a:extLst>
          </p:cNvPr>
          <p:cNvSpPr txBox="1"/>
          <p:nvPr/>
        </p:nvSpPr>
        <p:spPr>
          <a:xfrm>
            <a:off x="7629844" y="3543390"/>
            <a:ext cx="15378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Entities </a:t>
            </a:r>
          </a:p>
          <a:p>
            <a:pPr algn="ctr"/>
            <a:r>
              <a:rPr lang="en-US" sz="1200" b="1" dirty="0"/>
              <a:t>Extraction</a:t>
            </a:r>
            <a:endParaRPr lang="en-IN" sz="1200" b="1" dirty="0"/>
          </a:p>
        </p:txBody>
      </p:sp>
      <p:pic>
        <p:nvPicPr>
          <p:cNvPr id="164" name="Graphic 163" descr="Team">
            <a:extLst>
              <a:ext uri="{FF2B5EF4-FFF2-40B4-BE49-F238E27FC236}">
                <a16:creationId xmlns:a16="http://schemas.microsoft.com/office/drawing/2014/main" id="{93A8986B-4CAD-419C-AFD1-7FE5D3ABE9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85184" y="1210655"/>
            <a:ext cx="659292" cy="659292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78FF7A22-D48B-4D4C-AA7B-D39D3F48BEA5}"/>
              </a:ext>
            </a:extLst>
          </p:cNvPr>
          <p:cNvSpPr txBox="1"/>
          <p:nvPr/>
        </p:nvSpPr>
        <p:spPr>
          <a:xfrm>
            <a:off x="10606413" y="671761"/>
            <a:ext cx="1477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Validation</a:t>
            </a:r>
            <a:endParaRPr lang="en-IN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6616ED9-8A91-48CE-BB6E-5EDD84143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591" y="2689197"/>
            <a:ext cx="581402" cy="581402"/>
          </a:xfrm>
          <a:prstGeom prst="rect">
            <a:avLst/>
          </a:prstGeom>
          <a:ln>
            <a:noFill/>
          </a:ln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EE29C783-5DC6-4D3F-823E-F9A34C068CDA}"/>
              </a:ext>
            </a:extLst>
          </p:cNvPr>
          <p:cNvSpPr txBox="1"/>
          <p:nvPr/>
        </p:nvSpPr>
        <p:spPr>
          <a:xfrm>
            <a:off x="9925537" y="4069038"/>
            <a:ext cx="1917514" cy="2769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Train data Pre Processing</a:t>
            </a:r>
            <a:endParaRPr lang="en-IN" sz="12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1CE7F68-DE29-4BEB-AD45-BBD47B2F3611}"/>
              </a:ext>
            </a:extLst>
          </p:cNvPr>
          <p:cNvSpPr txBox="1"/>
          <p:nvPr/>
        </p:nvSpPr>
        <p:spPr>
          <a:xfrm>
            <a:off x="10397041" y="3178869"/>
            <a:ext cx="14771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Correction</a:t>
            </a:r>
            <a:endParaRPr lang="en-IN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E63A97A-F7C2-48F8-98FA-75D479D909D2}"/>
              </a:ext>
            </a:extLst>
          </p:cNvPr>
          <p:cNvCxnSpPr>
            <a:stCxn id="164" idx="2"/>
            <a:endCxn id="166" idx="0"/>
          </p:cNvCxnSpPr>
          <p:nvPr/>
        </p:nvCxnSpPr>
        <p:spPr>
          <a:xfrm>
            <a:off x="11414830" y="1869947"/>
            <a:ext cx="11462" cy="819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626EB767-8864-4139-ABB2-1AB5F2ADA402}"/>
              </a:ext>
            </a:extLst>
          </p:cNvPr>
          <p:cNvCxnSpPr>
            <a:cxnSpLocks/>
            <a:stCxn id="166" idx="3"/>
            <a:endCxn id="167" idx="3"/>
          </p:cNvCxnSpPr>
          <p:nvPr/>
        </p:nvCxnSpPr>
        <p:spPr>
          <a:xfrm>
            <a:off x="11716993" y="2979898"/>
            <a:ext cx="126058" cy="1227640"/>
          </a:xfrm>
          <a:prstGeom prst="bentConnector3">
            <a:avLst>
              <a:gd name="adj1" fmla="val 2813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E2A5B8A3-4F8A-497B-B6A6-0717865A6D66}"/>
              </a:ext>
            </a:extLst>
          </p:cNvPr>
          <p:cNvSpPr txBox="1"/>
          <p:nvPr/>
        </p:nvSpPr>
        <p:spPr>
          <a:xfrm>
            <a:off x="8397087" y="1211875"/>
            <a:ext cx="13307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Output </a:t>
            </a:r>
          </a:p>
          <a:p>
            <a:pPr algn="ctr"/>
            <a:r>
              <a:rPr lang="en-US" sz="1200" b="1" dirty="0"/>
              <a:t>Layer</a:t>
            </a:r>
            <a:endParaRPr lang="en-IN" sz="1200" b="1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7A5B51F-7213-41A5-A777-852ABA3B77EF}"/>
              </a:ext>
            </a:extLst>
          </p:cNvPr>
          <p:cNvSpPr txBox="1"/>
          <p:nvPr/>
        </p:nvSpPr>
        <p:spPr>
          <a:xfrm>
            <a:off x="7298435" y="2593791"/>
            <a:ext cx="13307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Hidden Layer</a:t>
            </a:r>
            <a:endParaRPr lang="en-IN" sz="1200" b="1" dirty="0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0AA66AE-579B-4052-A92C-FC817C12B329}"/>
              </a:ext>
            </a:extLst>
          </p:cNvPr>
          <p:cNvCxnSpPr/>
          <p:nvPr/>
        </p:nvCxnSpPr>
        <p:spPr>
          <a:xfrm flipV="1">
            <a:off x="7352775" y="2870790"/>
            <a:ext cx="0" cy="4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2246C5A5-483A-4524-B0D8-C3C02AFB06B1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 flipV="1">
            <a:off x="9271962" y="1951976"/>
            <a:ext cx="834378" cy="5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8C0C5497-8FB6-4AD6-B787-8C2D7DBD168A}"/>
              </a:ext>
            </a:extLst>
          </p:cNvPr>
          <p:cNvCxnSpPr>
            <a:cxnSpLocks/>
            <a:stCxn id="124" idx="0"/>
            <a:endCxn id="164" idx="0"/>
          </p:cNvCxnSpPr>
          <p:nvPr/>
        </p:nvCxnSpPr>
        <p:spPr>
          <a:xfrm rot="5400000" flipH="1" flipV="1">
            <a:off x="10680625" y="927071"/>
            <a:ext cx="450620" cy="1017789"/>
          </a:xfrm>
          <a:prstGeom prst="bentConnector3">
            <a:avLst>
              <a:gd name="adj1" fmla="val 1507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A68E86-E2F1-47A9-9709-FF8AD00ED484}"/>
              </a:ext>
            </a:extLst>
          </p:cNvPr>
          <p:cNvCxnSpPr>
            <a:cxnSpLocks/>
            <a:stCxn id="136" idx="3"/>
            <a:endCxn id="157" idx="3"/>
          </p:cNvCxnSpPr>
          <p:nvPr/>
        </p:nvCxnSpPr>
        <p:spPr>
          <a:xfrm>
            <a:off x="5687227" y="3975893"/>
            <a:ext cx="1021476" cy="12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BBE02B-9651-4B12-98F4-5EAA66A62DF7}"/>
              </a:ext>
            </a:extLst>
          </p:cNvPr>
          <p:cNvCxnSpPr>
            <a:cxnSpLocks/>
            <a:stCxn id="167" idx="1"/>
            <a:endCxn id="153" idx="5"/>
          </p:cNvCxnSpPr>
          <p:nvPr/>
        </p:nvCxnSpPr>
        <p:spPr>
          <a:xfrm flipH="1" flipV="1">
            <a:off x="7967454" y="4196561"/>
            <a:ext cx="1958083" cy="10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1D547AB-6D62-4D3E-A387-69AA333ED042}"/>
              </a:ext>
            </a:extLst>
          </p:cNvPr>
          <p:cNvSpPr txBox="1"/>
          <p:nvPr/>
        </p:nvSpPr>
        <p:spPr>
          <a:xfrm>
            <a:off x="729781" y="4964990"/>
            <a:ext cx="1985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OCR data Extraction</a:t>
            </a:r>
            <a:endParaRPr lang="en-IN" sz="1600" b="1" i="1" u="sng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A00648C-2AE6-456B-9636-1AF24D141E70}"/>
              </a:ext>
            </a:extLst>
          </p:cNvPr>
          <p:cNvSpPr txBox="1"/>
          <p:nvPr/>
        </p:nvSpPr>
        <p:spPr>
          <a:xfrm>
            <a:off x="4513584" y="4930454"/>
            <a:ext cx="3595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Preprocessing &amp; Entity Detection</a:t>
            </a:r>
            <a:endParaRPr lang="en-IN" sz="1600" b="1" i="1" u="sng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038799D-E552-48BE-9804-853D0A4BA967}"/>
              </a:ext>
            </a:extLst>
          </p:cNvPr>
          <p:cNvSpPr txBox="1"/>
          <p:nvPr/>
        </p:nvSpPr>
        <p:spPr>
          <a:xfrm>
            <a:off x="10034473" y="4962173"/>
            <a:ext cx="2129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Output &amp; Feedback</a:t>
            </a:r>
            <a:endParaRPr lang="en-IN" sz="1600" b="1" i="1" u="sng" dirty="0"/>
          </a:p>
        </p:txBody>
      </p:sp>
      <p:sp>
        <p:nvSpPr>
          <p:cNvPr id="170" name="Title 1">
            <a:extLst>
              <a:ext uri="{FF2B5EF4-FFF2-40B4-BE49-F238E27FC236}">
                <a16:creationId xmlns:a16="http://schemas.microsoft.com/office/drawing/2014/main" id="{D9F92F20-62AD-43FC-9048-CCDE2343CC56}"/>
              </a:ext>
            </a:extLst>
          </p:cNvPr>
          <p:cNvSpPr txBox="1">
            <a:spLocks/>
          </p:cNvSpPr>
          <p:nvPr/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3 Stages of Solution Workflow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990936-D30D-4925-96D4-CC053D6CB642}"/>
              </a:ext>
            </a:extLst>
          </p:cNvPr>
          <p:cNvSpPr txBox="1"/>
          <p:nvPr/>
        </p:nvSpPr>
        <p:spPr>
          <a:xfrm>
            <a:off x="314217" y="5520754"/>
            <a:ext cx="3627030" cy="116955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0" algn="just"/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Conversion of input files to txt format. Current solution can handle following document formats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Selectable pdf &amp; OCR based pdf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doc/doc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png/jpg/tiff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15C5FB-E582-457B-B702-13EFF3EC54F3}"/>
              </a:ext>
            </a:extLst>
          </p:cNvPr>
          <p:cNvSpPr txBox="1"/>
          <p:nvPr/>
        </p:nvSpPr>
        <p:spPr>
          <a:xfrm>
            <a:off x="4364346" y="5520755"/>
            <a:ext cx="3745105" cy="116955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cleaning &amp; standardization to ensure clean data is fed into the Deep learning model for entity detection.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This ensures unnecessary noise is reduced in the output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758BC6-3453-4DBE-A604-FA9823D4F028}"/>
              </a:ext>
            </a:extLst>
          </p:cNvPr>
          <p:cNvSpPr/>
          <p:nvPr/>
        </p:nvSpPr>
        <p:spPr>
          <a:xfrm>
            <a:off x="8498129" y="5363257"/>
            <a:ext cx="3591621" cy="1329740"/>
          </a:xfrm>
          <a:prstGeom prst="rect">
            <a:avLst/>
          </a:prstGeom>
          <a:solidFill>
            <a:srgbClr val="C9F4F7"/>
          </a:solidFill>
          <a:ln>
            <a:solidFill>
              <a:srgbClr val="DB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D5AD66-DA96-4DA0-BFA2-E45B858A3582}"/>
              </a:ext>
            </a:extLst>
          </p:cNvPr>
          <p:cNvSpPr txBox="1"/>
          <p:nvPr/>
        </p:nvSpPr>
        <p:spPr>
          <a:xfrm>
            <a:off x="8540556" y="5509403"/>
            <a:ext cx="3542958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Excel report is generated with answers for all business queries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Post user validation the data is automatically processed and fed back into model</a:t>
            </a:r>
          </a:p>
        </p:txBody>
      </p:sp>
      <p:pic>
        <p:nvPicPr>
          <p:cNvPr id="77" name="Picture 76">
            <a:hlinkClick r:id="rId11" action="ppaction://hlinksldjump"/>
            <a:extLst>
              <a:ext uri="{FF2B5EF4-FFF2-40B4-BE49-F238E27FC236}">
                <a16:creationId xmlns:a16="http://schemas.microsoft.com/office/drawing/2014/main" id="{A85AFF1D-1012-4D97-8476-C5617335EF5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2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Snapshot-Overall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063EA9-98F1-4330-A19D-AD96AEFB03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47549"/>
            <a:ext cx="4469651" cy="1481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59F99D-A4FF-4ED5-AC40-DF652F265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430369" y="2961605"/>
            <a:ext cx="6380520" cy="1481049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19F8268-2CC3-47FD-B016-29AB5C9957C5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>
            <a:off x="4469651" y="1988074"/>
            <a:ext cx="1150978" cy="973531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76211A-E7FC-45E9-AB52-5976047F341B}"/>
              </a:ext>
            </a:extLst>
          </p:cNvPr>
          <p:cNvSpPr txBox="1"/>
          <p:nvPr/>
        </p:nvSpPr>
        <p:spPr>
          <a:xfrm>
            <a:off x="427769" y="703745"/>
            <a:ext cx="4469651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0" algn="ctr"/>
            <a:r>
              <a:rPr lang="en-US" sz="2000" b="1" i="1" u="sng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loading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9FE6B0-3872-4A06-A615-A8F84047266A}"/>
              </a:ext>
            </a:extLst>
          </p:cNvPr>
          <p:cNvSpPr txBox="1"/>
          <p:nvPr/>
        </p:nvSpPr>
        <p:spPr>
          <a:xfrm>
            <a:off x="5841979" y="2615200"/>
            <a:ext cx="4469651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0" algn="ctr"/>
            <a:r>
              <a:rPr lang="en-US" sz="2000" b="1" i="1" u="sng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Code Execution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A0D266-B67D-4169-B3AA-8768672C8B96}"/>
              </a:ext>
            </a:extLst>
          </p:cNvPr>
          <p:cNvSpPr txBox="1"/>
          <p:nvPr/>
        </p:nvSpPr>
        <p:spPr>
          <a:xfrm>
            <a:off x="8610050" y="4700215"/>
            <a:ext cx="4469651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0" algn="ctr"/>
            <a:r>
              <a:rPr lang="en-US" sz="2000" b="1" i="1" u="sng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Output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A7168E4-23D8-45DC-9261-2C6F99028AE6}"/>
              </a:ext>
            </a:extLst>
          </p:cNvPr>
          <p:cNvCxnSpPr>
            <a:stCxn id="14" idx="3"/>
            <a:endCxn id="39" idx="1"/>
          </p:cNvCxnSpPr>
          <p:nvPr/>
        </p:nvCxnSpPr>
        <p:spPr>
          <a:xfrm flipH="1">
            <a:off x="8610050" y="3702130"/>
            <a:ext cx="200839" cy="1198140"/>
          </a:xfrm>
          <a:prstGeom prst="bentConnector5">
            <a:avLst>
              <a:gd name="adj1" fmla="val -113823"/>
              <a:gd name="adj2" fmla="val 72554"/>
              <a:gd name="adj3" fmla="val -10567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E157D80-0525-4ECE-B26E-E8EBBCE6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594" y="5129474"/>
            <a:ext cx="8229600" cy="1200150"/>
          </a:xfrm>
          <a:prstGeom prst="rect">
            <a:avLst/>
          </a:prstGeom>
        </p:spPr>
      </p:pic>
      <p:pic>
        <p:nvPicPr>
          <p:cNvPr id="13" name="Picture 12">
            <a:hlinkClick r:id="rId5" action="ppaction://hlinksldjump"/>
            <a:extLst>
              <a:ext uri="{FF2B5EF4-FFF2-40B4-BE49-F238E27FC236}">
                <a16:creationId xmlns:a16="http://schemas.microsoft.com/office/drawing/2014/main" id="{CACDDA4D-A67F-44AC-AFDF-44A412BF86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96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06688" y="2319337"/>
            <a:ext cx="6372225" cy="914400"/>
          </a:xfrm>
        </p:spPr>
        <p:txBody>
          <a:bodyPr/>
          <a:lstStyle/>
          <a:p>
            <a:r>
              <a:rPr lang="en-IN" dirty="0"/>
              <a:t>Leading Fashion E-Commerce Company</a:t>
            </a:r>
          </a:p>
        </p:txBody>
      </p:sp>
    </p:spTree>
    <p:extLst>
      <p:ext uri="{BB962C8B-B14F-4D97-AF65-F5344CB8AC3E}">
        <p14:creationId xmlns:p14="http://schemas.microsoft.com/office/powerpoint/2010/main" val="2192490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FD7FC4-355C-482D-8C75-932B2F59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Tower Visualization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C299C-DA88-475D-A3EC-D38F22FB18B9}"/>
              </a:ext>
            </a:extLst>
          </p:cNvPr>
          <p:cNvSpPr/>
          <p:nvPr/>
        </p:nvSpPr>
        <p:spPr>
          <a:xfrm>
            <a:off x="173991" y="864257"/>
            <a:ext cx="1434091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Scope of the 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B8A8A7-CC01-49EA-A3C1-610737CD6C0C}"/>
              </a:ext>
            </a:extLst>
          </p:cNvPr>
          <p:cNvSpPr/>
          <p:nvPr/>
        </p:nvSpPr>
        <p:spPr>
          <a:xfrm>
            <a:off x="1876086" y="672663"/>
            <a:ext cx="8544921" cy="13610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/>
              <a:t>Client wanted to monitor key metrics in a reliable, consistent and accurate manner for the following functional areas: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1" dirty="0"/>
              <a:t>Supply Chain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1" dirty="0"/>
              <a:t>Customer Experience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1" dirty="0"/>
              <a:t>Platform Experience</a:t>
            </a:r>
            <a:endParaRPr lang="en-IN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1B4368-9AB1-4AAE-85A3-B728EC85BCB1}"/>
              </a:ext>
            </a:extLst>
          </p:cNvPr>
          <p:cNvCxnSpPr>
            <a:cxnSpLocks/>
          </p:cNvCxnSpPr>
          <p:nvPr/>
        </p:nvCxnSpPr>
        <p:spPr>
          <a:xfrm>
            <a:off x="1734475" y="672663"/>
            <a:ext cx="0" cy="13610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D8B543-47DD-4AF1-A8DF-5DE6AF11F3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62" y="2488461"/>
            <a:ext cx="7725509" cy="4200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A0F052-CC2B-4B52-8F6D-4CBE27119087}"/>
              </a:ext>
            </a:extLst>
          </p:cNvPr>
          <p:cNvSpPr/>
          <p:nvPr/>
        </p:nvSpPr>
        <p:spPr>
          <a:xfrm>
            <a:off x="173991" y="2096956"/>
            <a:ext cx="11516420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Latentview proposes to build a highly scalable, available data platform on Azure with a highly responsive web application.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BF2B57-DBDD-4C32-A5FB-1BE28293E994}"/>
              </a:ext>
            </a:extLst>
          </p:cNvPr>
          <p:cNvSpPr/>
          <p:nvPr/>
        </p:nvSpPr>
        <p:spPr>
          <a:xfrm>
            <a:off x="173991" y="3795055"/>
            <a:ext cx="1434091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Framework for building the dashboards</a:t>
            </a:r>
            <a:endParaRPr lang="en-IN" sz="1600" dirty="0"/>
          </a:p>
        </p:txBody>
      </p:sp>
      <p:pic>
        <p:nvPicPr>
          <p:cNvPr id="14" name="Picture 13">
            <a:hlinkClick r:id="rId3" action="ppaction://hlinksldjump"/>
            <a:extLst>
              <a:ext uri="{FF2B5EF4-FFF2-40B4-BE49-F238E27FC236}">
                <a16:creationId xmlns:a16="http://schemas.microsoft.com/office/drawing/2014/main" id="{1123F8A7-8261-4FE2-890D-4E78DB5E60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7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E94A9-8629-4168-AD4E-F99BAED9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45672"/>
            <a:ext cx="10940304" cy="408349"/>
          </a:xfrm>
        </p:spPr>
        <p:txBody>
          <a:bodyPr/>
          <a:lstStyle/>
          <a:p>
            <a:r>
              <a:rPr lang="en-US" dirty="0"/>
              <a:t>LatentView – A World Class Analytics Company</a:t>
            </a:r>
          </a:p>
        </p:txBody>
      </p:sp>
      <p:sp>
        <p:nvSpPr>
          <p:cNvPr id="5" name="Shape 175">
            <a:extLst>
              <a:ext uri="{FF2B5EF4-FFF2-40B4-BE49-F238E27FC236}">
                <a16:creationId xmlns:a16="http://schemas.microsoft.com/office/drawing/2014/main" id="{73B1812C-AB45-42B6-B636-7B16C835A9A6}"/>
              </a:ext>
            </a:extLst>
          </p:cNvPr>
          <p:cNvSpPr/>
          <p:nvPr/>
        </p:nvSpPr>
        <p:spPr>
          <a:xfrm>
            <a:off x="376479" y="1345024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176">
            <a:extLst>
              <a:ext uri="{FF2B5EF4-FFF2-40B4-BE49-F238E27FC236}">
                <a16:creationId xmlns:a16="http://schemas.microsoft.com/office/drawing/2014/main" id="{8F21897C-9C14-46AC-86A8-6EA21A6FFEF4}"/>
              </a:ext>
            </a:extLst>
          </p:cNvPr>
          <p:cNvSpPr/>
          <p:nvPr/>
        </p:nvSpPr>
        <p:spPr>
          <a:xfrm>
            <a:off x="1909667" y="1316474"/>
            <a:ext cx="1827592" cy="1827591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177">
            <a:extLst>
              <a:ext uri="{FF2B5EF4-FFF2-40B4-BE49-F238E27FC236}">
                <a16:creationId xmlns:a16="http://schemas.microsoft.com/office/drawing/2014/main" id="{0B662397-D5C0-4831-B81A-785573678C6D}"/>
              </a:ext>
            </a:extLst>
          </p:cNvPr>
          <p:cNvSpPr txBox="1"/>
          <p:nvPr/>
        </p:nvSpPr>
        <p:spPr>
          <a:xfrm>
            <a:off x="746074" y="2088770"/>
            <a:ext cx="1019763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467098A4-FA79-4150-B664-DAF514AF7D18}"/>
              </a:ext>
            </a:extLst>
          </p:cNvPr>
          <p:cNvSpPr/>
          <p:nvPr/>
        </p:nvSpPr>
        <p:spPr>
          <a:xfrm>
            <a:off x="3517926" y="1345024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B8EA0044-2332-439A-BCEF-BF002C3980B6}"/>
              </a:ext>
            </a:extLst>
          </p:cNvPr>
          <p:cNvSpPr txBox="1"/>
          <p:nvPr/>
        </p:nvSpPr>
        <p:spPr>
          <a:xfrm>
            <a:off x="4063971" y="1880407"/>
            <a:ext cx="1134574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17219A2A-D926-493A-BF92-1A05B344576F}"/>
              </a:ext>
            </a:extLst>
          </p:cNvPr>
          <p:cNvSpPr txBox="1"/>
          <p:nvPr/>
        </p:nvSpPr>
        <p:spPr>
          <a:xfrm>
            <a:off x="2330647" y="1844063"/>
            <a:ext cx="985632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50964EED-6FFA-45D7-8241-55C5626FE81E}"/>
              </a:ext>
            </a:extLst>
          </p:cNvPr>
          <p:cNvSpPr txBox="1"/>
          <p:nvPr/>
        </p:nvSpPr>
        <p:spPr>
          <a:xfrm>
            <a:off x="793571" y="1687747"/>
            <a:ext cx="93189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Founded in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EDD1F828-DDFC-4A02-BFE3-EDC8A4581752}"/>
              </a:ext>
            </a:extLst>
          </p:cNvPr>
          <p:cNvSpPr txBox="1"/>
          <p:nvPr/>
        </p:nvSpPr>
        <p:spPr>
          <a:xfrm>
            <a:off x="337393" y="2372724"/>
            <a:ext cx="185864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444AB119-B212-4E6A-B340-EE9B2B4440B9}"/>
              </a:ext>
            </a:extLst>
          </p:cNvPr>
          <p:cNvSpPr txBox="1"/>
          <p:nvPr/>
        </p:nvSpPr>
        <p:spPr>
          <a:xfrm>
            <a:off x="2550766" y="1633427"/>
            <a:ext cx="73375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98AC16C4-11A8-4182-B68C-C1E801A6B5D8}"/>
              </a:ext>
            </a:extLst>
          </p:cNvPr>
          <p:cNvSpPr txBox="1"/>
          <p:nvPr/>
        </p:nvSpPr>
        <p:spPr>
          <a:xfrm>
            <a:off x="3628450" y="1641736"/>
            <a:ext cx="160291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Grown</a:t>
            </a:r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95F4F28C-A982-455F-9AC8-049CEAF7898B}"/>
              </a:ext>
            </a:extLst>
          </p:cNvPr>
          <p:cNvSpPr txBox="1"/>
          <p:nvPr/>
        </p:nvSpPr>
        <p:spPr>
          <a:xfrm>
            <a:off x="3635362" y="2365492"/>
            <a:ext cx="155308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 in last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years</a:t>
            </a:r>
          </a:p>
        </p:txBody>
      </p:sp>
      <p:sp>
        <p:nvSpPr>
          <p:cNvPr id="16" name="Shape 186">
            <a:extLst>
              <a:ext uri="{FF2B5EF4-FFF2-40B4-BE49-F238E27FC236}">
                <a16:creationId xmlns:a16="http://schemas.microsoft.com/office/drawing/2014/main" id="{C140F024-D124-42C6-A878-691712C1C43F}"/>
              </a:ext>
            </a:extLst>
          </p:cNvPr>
          <p:cNvSpPr txBox="1"/>
          <p:nvPr/>
        </p:nvSpPr>
        <p:spPr>
          <a:xfrm>
            <a:off x="2462568" y="2317952"/>
            <a:ext cx="1238197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strong</a:t>
            </a:r>
          </a:p>
        </p:txBody>
      </p:sp>
      <p:sp>
        <p:nvSpPr>
          <p:cNvPr id="17" name="Shape 187">
            <a:extLst>
              <a:ext uri="{FF2B5EF4-FFF2-40B4-BE49-F238E27FC236}">
                <a16:creationId xmlns:a16="http://schemas.microsoft.com/office/drawing/2014/main" id="{4974B746-8875-4DE9-A300-E2F5D253FAD8}"/>
              </a:ext>
            </a:extLst>
          </p:cNvPr>
          <p:cNvSpPr/>
          <p:nvPr/>
        </p:nvSpPr>
        <p:spPr>
          <a:xfrm>
            <a:off x="5060470" y="1335328"/>
            <a:ext cx="1764000" cy="1763999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88">
            <a:extLst>
              <a:ext uri="{FF2B5EF4-FFF2-40B4-BE49-F238E27FC236}">
                <a16:creationId xmlns:a16="http://schemas.microsoft.com/office/drawing/2014/main" id="{7DBE7979-7F3F-4BCD-92E4-CAC989CF4162}"/>
              </a:ext>
            </a:extLst>
          </p:cNvPr>
          <p:cNvSpPr txBox="1"/>
          <p:nvPr/>
        </p:nvSpPr>
        <p:spPr>
          <a:xfrm>
            <a:off x="5555347" y="1917882"/>
            <a:ext cx="818985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" name="Shape 189">
            <a:extLst>
              <a:ext uri="{FF2B5EF4-FFF2-40B4-BE49-F238E27FC236}">
                <a16:creationId xmlns:a16="http://schemas.microsoft.com/office/drawing/2014/main" id="{3382EB49-5D6F-4248-BEC4-377438FC31E4}"/>
              </a:ext>
            </a:extLst>
          </p:cNvPr>
          <p:cNvSpPr txBox="1"/>
          <p:nvPr/>
        </p:nvSpPr>
        <p:spPr>
          <a:xfrm>
            <a:off x="5474284" y="1662110"/>
            <a:ext cx="98111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</a:t>
            </a:r>
          </a:p>
        </p:txBody>
      </p:sp>
      <p:sp>
        <p:nvSpPr>
          <p:cNvPr id="20" name="Shape 190">
            <a:extLst>
              <a:ext uri="{FF2B5EF4-FFF2-40B4-BE49-F238E27FC236}">
                <a16:creationId xmlns:a16="http://schemas.microsoft.com/office/drawing/2014/main" id="{65A4A165-71A0-4135-9808-AC478F471DD3}"/>
              </a:ext>
            </a:extLst>
          </p:cNvPr>
          <p:cNvSpPr txBox="1"/>
          <p:nvPr/>
        </p:nvSpPr>
        <p:spPr>
          <a:xfrm>
            <a:off x="5308592" y="2322346"/>
            <a:ext cx="1312494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firms</a:t>
            </a:r>
          </a:p>
        </p:txBody>
      </p:sp>
      <p:sp>
        <p:nvSpPr>
          <p:cNvPr id="21" name="Shape 195">
            <a:extLst>
              <a:ext uri="{FF2B5EF4-FFF2-40B4-BE49-F238E27FC236}">
                <a16:creationId xmlns:a16="http://schemas.microsoft.com/office/drawing/2014/main" id="{97D73CA2-D10B-4609-8B06-E8ED89EAD7AC}"/>
              </a:ext>
            </a:extLst>
          </p:cNvPr>
          <p:cNvSpPr txBox="1"/>
          <p:nvPr/>
        </p:nvSpPr>
        <p:spPr>
          <a:xfrm>
            <a:off x="7142047" y="803594"/>
            <a:ext cx="2630105" cy="369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685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Awards &amp; Recognition</a:t>
            </a:r>
          </a:p>
        </p:txBody>
      </p:sp>
      <p:pic>
        <p:nvPicPr>
          <p:cNvPr id="22" name="Shape 196">
            <a:extLst>
              <a:ext uri="{FF2B5EF4-FFF2-40B4-BE49-F238E27FC236}">
                <a16:creationId xmlns:a16="http://schemas.microsoft.com/office/drawing/2014/main" id="{AE1D4614-2CDB-43AF-B40F-ACAB511468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949" y="1821578"/>
            <a:ext cx="947865" cy="937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Shape 197">
            <a:extLst>
              <a:ext uri="{FF2B5EF4-FFF2-40B4-BE49-F238E27FC236}">
                <a16:creationId xmlns:a16="http://schemas.microsoft.com/office/drawing/2014/main" id="{FC67D81D-0D7D-42B0-A8D7-5676275424B9}"/>
              </a:ext>
            </a:extLst>
          </p:cNvPr>
          <p:cNvGrpSpPr/>
          <p:nvPr/>
        </p:nvGrpSpPr>
        <p:grpSpPr>
          <a:xfrm>
            <a:off x="7277392" y="3479657"/>
            <a:ext cx="1189386" cy="579092"/>
            <a:chOff x="-3076053" y="5068112"/>
            <a:chExt cx="1413330" cy="688126"/>
          </a:xfrm>
        </p:grpSpPr>
        <p:sp>
          <p:nvSpPr>
            <p:cNvPr id="24" name="Shape 198">
              <a:extLst>
                <a:ext uri="{FF2B5EF4-FFF2-40B4-BE49-F238E27FC236}">
                  <a16:creationId xmlns:a16="http://schemas.microsoft.com/office/drawing/2014/main" id="{3148B1C2-1F1B-49A4-BDED-A2C565A46F54}"/>
                </a:ext>
              </a:extLst>
            </p:cNvPr>
            <p:cNvSpPr txBox="1"/>
            <p:nvPr/>
          </p:nvSpPr>
          <p:spPr>
            <a:xfrm>
              <a:off x="-3000358" y="5454514"/>
              <a:ext cx="1331974" cy="301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6667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36A"/>
                </a:buClr>
                <a:buSzPct val="95454"/>
                <a:buFont typeface="Calibri"/>
                <a:buNone/>
              </a:pPr>
              <a:r>
                <a:rPr lang="en-US" sz="1050" i="1" u="none" strike="noStrike" cap="none" dirty="0">
                  <a:solidFill>
                    <a:srgbClr val="1743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2009-2017</a:t>
              </a:r>
            </a:p>
          </p:txBody>
        </p:sp>
        <p:pic>
          <p:nvPicPr>
            <p:cNvPr id="25" name="Shape 199">
              <a:extLst>
                <a:ext uri="{FF2B5EF4-FFF2-40B4-BE49-F238E27FC236}">
                  <a16:creationId xmlns:a16="http://schemas.microsoft.com/office/drawing/2014/main" id="{D5A7DAA9-54EF-446B-A9BE-1336C558FC9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076053" y="5068112"/>
              <a:ext cx="1413330" cy="3902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Shape 200" descr="Image result for microsoft gold partner">
            <a:extLst>
              <a:ext uri="{FF2B5EF4-FFF2-40B4-BE49-F238E27FC236}">
                <a16:creationId xmlns:a16="http://schemas.microsoft.com/office/drawing/2014/main" id="{7912F2E1-E0A3-49CF-B7CC-A0EB376E09E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6890" y="4961609"/>
            <a:ext cx="1202201" cy="34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01">
            <a:extLst>
              <a:ext uri="{FF2B5EF4-FFF2-40B4-BE49-F238E27FC236}">
                <a16:creationId xmlns:a16="http://schemas.microsoft.com/office/drawing/2014/main" id="{7CD23840-7AC7-44F4-B46C-B279656DBE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36565" y="4738334"/>
            <a:ext cx="1603394" cy="781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Shape 202">
            <a:extLst>
              <a:ext uri="{FF2B5EF4-FFF2-40B4-BE49-F238E27FC236}">
                <a16:creationId xmlns:a16="http://schemas.microsoft.com/office/drawing/2014/main" id="{32DC3E00-0EAB-4BC1-92E8-7E308F5F02FF}"/>
              </a:ext>
            </a:extLst>
          </p:cNvPr>
          <p:cNvGrpSpPr/>
          <p:nvPr/>
        </p:nvGrpSpPr>
        <p:grpSpPr>
          <a:xfrm>
            <a:off x="10077318" y="3303512"/>
            <a:ext cx="1425140" cy="826902"/>
            <a:chOff x="7175239" y="3188056"/>
            <a:chExt cx="1777453" cy="1031324"/>
          </a:xfrm>
        </p:grpSpPr>
        <p:pic>
          <p:nvPicPr>
            <p:cNvPr id="29" name="Shape 203">
              <a:extLst>
                <a:ext uri="{FF2B5EF4-FFF2-40B4-BE49-F238E27FC236}">
                  <a16:creationId xmlns:a16="http://schemas.microsoft.com/office/drawing/2014/main" id="{6401046C-887E-4385-89F4-47247094562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43010" y="3442947"/>
              <a:ext cx="1468453" cy="54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Shape 204">
              <a:extLst>
                <a:ext uri="{FF2B5EF4-FFF2-40B4-BE49-F238E27FC236}">
                  <a16:creationId xmlns:a16="http://schemas.microsoft.com/office/drawing/2014/main" id="{06A5BDD2-FF6D-43F3-8476-D6FBA9FAD4A7}"/>
                </a:ext>
              </a:extLst>
            </p:cNvPr>
            <p:cNvSpPr txBox="1"/>
            <p:nvPr/>
          </p:nvSpPr>
          <p:spPr>
            <a:xfrm>
              <a:off x="7220207" y="3188056"/>
              <a:ext cx="1313198" cy="326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 of</a:t>
              </a:r>
            </a:p>
          </p:txBody>
        </p:sp>
        <p:sp>
          <p:nvSpPr>
            <p:cNvPr id="31" name="Shape 205">
              <a:extLst>
                <a:ext uri="{FF2B5EF4-FFF2-40B4-BE49-F238E27FC236}">
                  <a16:creationId xmlns:a16="http://schemas.microsoft.com/office/drawing/2014/main" id="{4F9C7FEB-55BD-41EB-9328-90A9173215A1}"/>
                </a:ext>
              </a:extLst>
            </p:cNvPr>
            <p:cNvSpPr txBox="1"/>
            <p:nvPr/>
          </p:nvSpPr>
          <p:spPr>
            <a:xfrm>
              <a:off x="7175239" y="3893096"/>
              <a:ext cx="1777453" cy="3262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 council</a:t>
              </a:r>
            </a:p>
          </p:txBody>
        </p:sp>
      </p:grpSp>
      <p:pic>
        <p:nvPicPr>
          <p:cNvPr id="32" name="Shape 206">
            <a:extLst>
              <a:ext uri="{FF2B5EF4-FFF2-40B4-BE49-F238E27FC236}">
                <a16:creationId xmlns:a16="http://schemas.microsoft.com/office/drawing/2014/main" id="{54958CF2-2093-4663-8395-4211BC0A110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93079" y="3030421"/>
            <a:ext cx="1295145" cy="13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207">
            <a:extLst>
              <a:ext uri="{FF2B5EF4-FFF2-40B4-BE49-F238E27FC236}">
                <a16:creationId xmlns:a16="http://schemas.microsoft.com/office/drawing/2014/main" id="{941D41CA-D2C2-4085-91CD-7B3240564B41}"/>
              </a:ext>
            </a:extLst>
          </p:cNvPr>
          <p:cNvSpPr/>
          <p:nvPr/>
        </p:nvSpPr>
        <p:spPr>
          <a:xfrm>
            <a:off x="7221026" y="1589707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Shape 208">
            <a:extLst>
              <a:ext uri="{FF2B5EF4-FFF2-40B4-BE49-F238E27FC236}">
                <a16:creationId xmlns:a16="http://schemas.microsoft.com/office/drawing/2014/main" id="{625975FF-CD40-4B26-8E75-5303B62C7E3A}"/>
              </a:ext>
            </a:extLst>
          </p:cNvPr>
          <p:cNvSpPr/>
          <p:nvPr/>
        </p:nvSpPr>
        <p:spPr>
          <a:xfrm>
            <a:off x="8623249" y="2998198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Shape 209">
            <a:extLst>
              <a:ext uri="{FF2B5EF4-FFF2-40B4-BE49-F238E27FC236}">
                <a16:creationId xmlns:a16="http://schemas.microsoft.com/office/drawing/2014/main" id="{A81FED1E-00DD-46ED-8AC9-3D912B742D2E}"/>
              </a:ext>
            </a:extLst>
          </p:cNvPr>
          <p:cNvSpPr/>
          <p:nvPr/>
        </p:nvSpPr>
        <p:spPr>
          <a:xfrm>
            <a:off x="10022604" y="1585790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6" name="Shape 210">
            <a:extLst>
              <a:ext uri="{FF2B5EF4-FFF2-40B4-BE49-F238E27FC236}">
                <a16:creationId xmlns:a16="http://schemas.microsoft.com/office/drawing/2014/main" id="{F9E1BFEC-B3CF-4BE0-BA6D-5A47271C980F}"/>
              </a:ext>
            </a:extLst>
          </p:cNvPr>
          <p:cNvSpPr/>
          <p:nvPr/>
        </p:nvSpPr>
        <p:spPr>
          <a:xfrm>
            <a:off x="7221026" y="4409832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Shape 211">
            <a:extLst>
              <a:ext uri="{FF2B5EF4-FFF2-40B4-BE49-F238E27FC236}">
                <a16:creationId xmlns:a16="http://schemas.microsoft.com/office/drawing/2014/main" id="{9695556A-DA6E-49EB-ACBB-06370A238627}"/>
              </a:ext>
            </a:extLst>
          </p:cNvPr>
          <p:cNvSpPr/>
          <p:nvPr/>
        </p:nvSpPr>
        <p:spPr>
          <a:xfrm>
            <a:off x="10022604" y="4405915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Shape 212">
            <a:extLst>
              <a:ext uri="{FF2B5EF4-FFF2-40B4-BE49-F238E27FC236}">
                <a16:creationId xmlns:a16="http://schemas.microsoft.com/office/drawing/2014/main" id="{8EA54CAA-1ED5-4E15-BD7D-AF3D62525301}"/>
              </a:ext>
            </a:extLst>
          </p:cNvPr>
          <p:cNvSpPr/>
          <p:nvPr/>
        </p:nvSpPr>
        <p:spPr>
          <a:xfrm>
            <a:off x="7221026" y="1280474"/>
            <a:ext cx="548640" cy="36000"/>
          </a:xfrm>
          <a:prstGeom prst="rect">
            <a:avLst/>
          </a:prstGeom>
          <a:solidFill>
            <a:srgbClr val="C4DC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39" name="Shape 226">
            <a:extLst>
              <a:ext uri="{FF2B5EF4-FFF2-40B4-BE49-F238E27FC236}">
                <a16:creationId xmlns:a16="http://schemas.microsoft.com/office/drawing/2014/main" id="{10249775-B048-4D2D-919D-1BCA090C9F68}"/>
              </a:ext>
            </a:extLst>
          </p:cNvPr>
          <p:cNvGrpSpPr/>
          <p:nvPr/>
        </p:nvGrpSpPr>
        <p:grpSpPr>
          <a:xfrm>
            <a:off x="10065471" y="1681844"/>
            <a:ext cx="1316429" cy="1218116"/>
            <a:chOff x="6950384" y="1832944"/>
            <a:chExt cx="1499490" cy="1444523"/>
          </a:xfrm>
        </p:grpSpPr>
        <p:sp>
          <p:nvSpPr>
            <p:cNvPr id="40" name="Shape 227">
              <a:extLst>
                <a:ext uri="{FF2B5EF4-FFF2-40B4-BE49-F238E27FC236}">
                  <a16:creationId xmlns:a16="http://schemas.microsoft.com/office/drawing/2014/main" id="{8C239AD8-E42B-454B-B2FA-B273F3E9842A}"/>
                </a:ext>
              </a:extLst>
            </p:cNvPr>
            <p:cNvSpPr/>
            <p:nvPr/>
          </p:nvSpPr>
          <p:spPr>
            <a:xfrm>
              <a:off x="6950384" y="2323316"/>
              <a:ext cx="1499490" cy="954151"/>
            </a:xfrm>
            <a:prstGeom prst="rect">
              <a:avLst/>
            </a:prstGeom>
            <a:solidFill>
              <a:srgbClr val="D3E5F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Strong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Performer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- Customer Analytics Services, 2017</a:t>
              </a:r>
            </a:p>
          </p:txBody>
        </p:sp>
        <p:pic>
          <p:nvPicPr>
            <p:cNvPr id="41" name="Shape 228">
              <a:extLst>
                <a:ext uri="{FF2B5EF4-FFF2-40B4-BE49-F238E27FC236}">
                  <a16:creationId xmlns:a16="http://schemas.microsoft.com/office/drawing/2014/main" id="{A5A050CF-F70A-46C4-BBD3-028E2CF5EA7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34020" b="31410"/>
            <a:stretch/>
          </p:blipFill>
          <p:spPr>
            <a:xfrm>
              <a:off x="6950385" y="1832944"/>
              <a:ext cx="1499164" cy="5182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DD05084-E0FE-4C59-81B1-8C553448467B}"/>
              </a:ext>
            </a:extLst>
          </p:cNvPr>
          <p:cNvSpPr/>
          <p:nvPr/>
        </p:nvSpPr>
        <p:spPr>
          <a:xfrm>
            <a:off x="4854575" y="3032945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Repeat business at </a:t>
            </a:r>
          </a:p>
        </p:txBody>
      </p:sp>
      <p:sp>
        <p:nvSpPr>
          <p:cNvPr id="43" name="Shape 213">
            <a:extLst>
              <a:ext uri="{FF2B5EF4-FFF2-40B4-BE49-F238E27FC236}">
                <a16:creationId xmlns:a16="http://schemas.microsoft.com/office/drawing/2014/main" id="{469A61B4-EC15-45C8-AAF2-6910BA125AC1}"/>
              </a:ext>
            </a:extLst>
          </p:cNvPr>
          <p:cNvSpPr/>
          <p:nvPr/>
        </p:nvSpPr>
        <p:spPr>
          <a:xfrm>
            <a:off x="506956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13">
            <a:extLst>
              <a:ext uri="{FF2B5EF4-FFF2-40B4-BE49-F238E27FC236}">
                <a16:creationId xmlns:a16="http://schemas.microsoft.com/office/drawing/2014/main" id="{F3AD703F-8289-41B7-9FF7-E3A0A44C102B}"/>
              </a:ext>
            </a:extLst>
          </p:cNvPr>
          <p:cNvSpPr/>
          <p:nvPr/>
        </p:nvSpPr>
        <p:spPr>
          <a:xfrm>
            <a:off x="2003099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13">
            <a:extLst>
              <a:ext uri="{FF2B5EF4-FFF2-40B4-BE49-F238E27FC236}">
                <a16:creationId xmlns:a16="http://schemas.microsoft.com/office/drawing/2014/main" id="{8C2F4CA6-7C5F-40EC-9E36-F55496902117}"/>
              </a:ext>
            </a:extLst>
          </p:cNvPr>
          <p:cNvSpPr/>
          <p:nvPr/>
        </p:nvSpPr>
        <p:spPr>
          <a:xfrm>
            <a:off x="3573139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13">
            <a:extLst>
              <a:ext uri="{FF2B5EF4-FFF2-40B4-BE49-F238E27FC236}">
                <a16:creationId xmlns:a16="http://schemas.microsoft.com/office/drawing/2014/main" id="{910A29E8-CA74-4CF8-B3BA-FAC99C2F0F01}"/>
              </a:ext>
            </a:extLst>
          </p:cNvPr>
          <p:cNvSpPr/>
          <p:nvPr/>
        </p:nvSpPr>
        <p:spPr>
          <a:xfrm>
            <a:off x="5116525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7212D-FE1C-408B-9850-8094C26722CB}"/>
              </a:ext>
            </a:extLst>
          </p:cNvPr>
          <p:cNvSpPr/>
          <p:nvPr/>
        </p:nvSpPr>
        <p:spPr>
          <a:xfrm>
            <a:off x="452499" y="3901190"/>
            <a:ext cx="1492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600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Rated as Top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C8BF73-9B6D-4279-8452-5290EAD3659E}"/>
              </a:ext>
            </a:extLst>
          </p:cNvPr>
          <p:cNvSpPr/>
          <p:nvPr/>
        </p:nvSpPr>
        <p:spPr>
          <a:xfrm>
            <a:off x="429998" y="4239062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10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290449-775F-4EB1-86AB-FA71DC6AFFF4}"/>
              </a:ext>
            </a:extLst>
          </p:cNvPr>
          <p:cNvSpPr/>
          <p:nvPr/>
        </p:nvSpPr>
        <p:spPr>
          <a:xfrm>
            <a:off x="508749" y="4856015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400" kern="0" dirty="0">
                <a:latin typeface="Arial" panose="020B0604020202020204" pitchFamily="34" charset="0"/>
                <a:cs typeface="Arial" panose="020B0604020202020204" pitchFamily="34" charset="0"/>
              </a:rPr>
              <a:t>Analytics companies to work for in India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A85B94-2699-4E5B-AFCD-6DC1EDBEB6A5}"/>
              </a:ext>
            </a:extLst>
          </p:cNvPr>
          <p:cNvSpPr/>
          <p:nvPr/>
        </p:nvSpPr>
        <p:spPr>
          <a:xfrm>
            <a:off x="1919367" y="4262938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5%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8C5D84-6690-4B72-86A2-CF444457CA70}"/>
              </a:ext>
            </a:extLst>
          </p:cNvPr>
          <p:cNvSpPr/>
          <p:nvPr/>
        </p:nvSpPr>
        <p:spPr>
          <a:xfrm>
            <a:off x="1998118" y="4852997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Re-investment in Research and Development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2AE953-FF08-481E-B347-9CB1FDDEA16F}"/>
              </a:ext>
            </a:extLst>
          </p:cNvPr>
          <p:cNvSpPr/>
          <p:nvPr/>
        </p:nvSpPr>
        <p:spPr>
          <a:xfrm>
            <a:off x="3438226" y="4262938"/>
            <a:ext cx="148520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4/5 </a:t>
            </a:r>
          </a:p>
          <a:p>
            <a:pPr algn="ctr">
              <a:defRPr/>
            </a:pP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8A18D9-8210-48CC-825B-F0B9EFFFFFB4}"/>
              </a:ext>
            </a:extLst>
          </p:cNvPr>
          <p:cNvSpPr/>
          <p:nvPr/>
        </p:nvSpPr>
        <p:spPr>
          <a:xfrm>
            <a:off x="3516977" y="4844200"/>
            <a:ext cx="14035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Top technology companies engage with us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7DA15-5B6B-452B-AE14-6C2DCECCE2AA}"/>
              </a:ext>
            </a:extLst>
          </p:cNvPr>
          <p:cNvSpPr/>
          <p:nvPr/>
        </p:nvSpPr>
        <p:spPr>
          <a:xfrm>
            <a:off x="4732379" y="4239744"/>
            <a:ext cx="2136611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&gt;85%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Repeat 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2462838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4CBC-822A-486B-BADD-F1BF3CD9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Tool – Screenshot #1</a:t>
            </a:r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6B1211C-0B33-4D31-8126-BB65BBB8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902"/>
            <a:ext cx="12192000" cy="5170195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B0E24F0C-C40E-45BE-A65D-19107C59B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99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D240-4A1B-44AD-9020-7B4D1125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Tool – Screenshot #2</a:t>
            </a: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7701058-9C38-4615-B85F-53BDD3302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067"/>
            <a:ext cx="12192000" cy="5223865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4A69668D-FA00-48FE-BE32-10EF13B96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78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F4422-4B0E-42F1-AF08-44673D5E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Tool – Screenshot #3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EEF2E2-6AE2-4849-A405-E0A3D0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957"/>
            <a:ext cx="12192000" cy="5188085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BFB80208-0FDF-4920-BBF1-16FC7CA52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11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06F71A-EC4B-41CE-AB68-006AE6159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51020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9B4FA9-10EB-4EC0-A15C-86973331D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55824" y="2348132"/>
            <a:ext cx="7177140" cy="914400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00873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ongo DB">
            <a:extLst>
              <a:ext uri="{FF2B5EF4-FFF2-40B4-BE49-F238E27FC236}">
                <a16:creationId xmlns:a16="http://schemas.microsoft.com/office/drawing/2014/main" id="{C402CDD4-2178-4B7D-9FCA-B70029199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60" y="3951543"/>
            <a:ext cx="1926104" cy="96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2711" y="2110279"/>
            <a:ext cx="1571048" cy="32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ea typeface="Arial"/>
                <a:sym typeface="Arial"/>
              </a:rPr>
              <a:t>Tools, Technology &amp; Partnerships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3236" y="734211"/>
            <a:ext cx="3867952" cy="618713"/>
          </a:xfrm>
          <a:prstGeom prst="rect">
            <a:avLst/>
          </a:prstGeom>
          <a:solidFill>
            <a:srgbClr val="095879"/>
          </a:solidFill>
          <a:ln>
            <a:solidFill>
              <a:srgbClr val="0958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Engineering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79809" y="734211"/>
            <a:ext cx="3833218" cy="618713"/>
          </a:xfrm>
          <a:prstGeom prst="rect">
            <a:avLst/>
          </a:prstGeom>
          <a:solidFill>
            <a:srgbClr val="095879"/>
          </a:solidFill>
          <a:ln>
            <a:solidFill>
              <a:srgbClr val="0958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Science &amp; Modelling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79809" y="1448901"/>
            <a:ext cx="3833218" cy="34682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526" y="1585587"/>
            <a:ext cx="706134" cy="5356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514" y="1595622"/>
            <a:ext cx="979807" cy="4237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847930" y="734211"/>
            <a:ext cx="2614412" cy="618713"/>
          </a:xfrm>
          <a:prstGeom prst="rect">
            <a:avLst/>
          </a:prstGeom>
          <a:solidFill>
            <a:srgbClr val="095879"/>
          </a:solidFill>
          <a:ln>
            <a:solidFill>
              <a:srgbClr val="0958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Visualization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847930" y="1448902"/>
            <a:ext cx="2614412" cy="3468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3236" y="1420574"/>
            <a:ext cx="3867952" cy="3496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805" y="2175925"/>
            <a:ext cx="1481810" cy="52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4711" y="3530121"/>
            <a:ext cx="552137" cy="55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802" y="1463030"/>
            <a:ext cx="1670258" cy="58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 descr="C:\Users\rkova\Desktop\Cisco-POC slides\279px-Cassandra_logo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830" y="2933306"/>
            <a:ext cx="517133" cy="536389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  <a:tailEnd type="arrow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s://upload.wikimedia.org/wikipedia/commons/e/ea/Spark-logo-192x100px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8105" y="2175925"/>
            <a:ext cx="1045923" cy="5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www.editoreye.com/article-upload/view/1329652/0xdata___Makers_of_H2O.png?width=380&amp;height=34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2" y="1556134"/>
            <a:ext cx="1045684" cy="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2077" y="1498305"/>
            <a:ext cx="547176" cy="47359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306" y="1679473"/>
            <a:ext cx="1363985" cy="3630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717" y="2742395"/>
            <a:ext cx="1182577" cy="423781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0311747" y="2143763"/>
            <a:ext cx="992544" cy="1049253"/>
            <a:chOff x="10777836" y="2418298"/>
            <a:chExt cx="1067102" cy="1464641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77836" y="2418298"/>
              <a:ext cx="1067102" cy="1067102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10947042" y="3453316"/>
              <a:ext cx="897896" cy="429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Tableau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Picture 2" descr="http://www.computertrainingsonline.com/wp-content/uploads/2015/01/Informatica.jp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129" y="2413036"/>
            <a:ext cx="1318151" cy="40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842" y="3071041"/>
            <a:ext cx="683991" cy="74443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6417" y="2397283"/>
            <a:ext cx="1674244" cy="43985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716" y="3624093"/>
            <a:ext cx="2183449" cy="51918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1401" y="2143763"/>
            <a:ext cx="453219" cy="475300"/>
          </a:xfrm>
          <a:prstGeom prst="rect">
            <a:avLst/>
          </a:prstGeom>
        </p:spPr>
      </p:pic>
      <p:pic>
        <p:nvPicPr>
          <p:cNvPr id="56" name="Picture 6" descr="Image result for neo 4j logo png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3606" y="3275252"/>
            <a:ext cx="1085178" cy="5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sql server business intelligence logo 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60" y="3643024"/>
            <a:ext cx="1426451" cy="4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hadoop logo transparent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9737" y="4284523"/>
            <a:ext cx="1679478" cy="4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2" descr="Image result for qlikview logo transparent"/>
          <p:cNvPicPr>
            <a:picLocks noChangeAspect="1"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5441" y="3209760"/>
            <a:ext cx="1261817" cy="25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55" y="5068735"/>
            <a:ext cx="2211962" cy="48034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5631081" y="5286559"/>
            <a:ext cx="2115012" cy="659504"/>
            <a:chOff x="7959137" y="2795187"/>
            <a:chExt cx="2157422" cy="672728"/>
          </a:xfrm>
        </p:grpSpPr>
        <p:pic>
          <p:nvPicPr>
            <p:cNvPr id="68" name="Picture 40" descr="Image result for liveramp logo"/>
            <p:cNvPicPr>
              <a:picLocks noChangeAspect="1" noChangeArrowheads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9137" y="2795187"/>
              <a:ext cx="2122667" cy="431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8215214" y="3206305"/>
              <a:ext cx="19013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87161"/>
              <a:r>
                <a:rPr lang="en-US" sz="1078" dirty="0">
                  <a:solidFill>
                    <a:srgbClr val="F48917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Measurement Partner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892768" y="5155343"/>
            <a:ext cx="1967522" cy="685205"/>
            <a:chOff x="8112027" y="3636205"/>
            <a:chExt cx="3336817" cy="829258"/>
          </a:xfrm>
        </p:grpSpPr>
        <p:pic>
          <p:nvPicPr>
            <p:cNvPr id="71" name="Picture 9"/>
            <p:cNvPicPr>
              <a:picLocks noChangeAspect="1" noChangeArrowheads="1"/>
            </p:cNvPicPr>
            <p:nvPr/>
          </p:nvPicPr>
          <p:blipFill rotWithShape="1">
            <a:blip r:embed="rId2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12027" y="4106862"/>
              <a:ext cx="3336817" cy="358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24" descr="Image result for tableau logo transparent"/>
            <p:cNvPicPr>
              <a:picLocks noChangeAspect="1" noChangeArrowheads="1"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0724" y="3636205"/>
              <a:ext cx="2207988" cy="462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/>
          <p:cNvGrpSpPr/>
          <p:nvPr/>
        </p:nvGrpSpPr>
        <p:grpSpPr>
          <a:xfrm>
            <a:off x="7433749" y="5046431"/>
            <a:ext cx="2729485" cy="982615"/>
            <a:chOff x="9659751" y="2659585"/>
            <a:chExt cx="2784217" cy="1002318"/>
          </a:xfrm>
        </p:grpSpPr>
        <p:pic>
          <p:nvPicPr>
            <p:cNvPr id="74" name="Picture 73" descr="http://www.parsely.com/static/img/logos/logo-optimizely.png"/>
            <p:cNvPicPr>
              <a:picLocks noChangeAspect="1" noChangeArrowheads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751" y="2659585"/>
              <a:ext cx="2784217" cy="100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10382665" y="3331126"/>
              <a:ext cx="1428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87161"/>
              <a:r>
                <a:rPr lang="en-US" sz="1176" dirty="0">
                  <a:solidFill>
                    <a:srgbClr val="2067AB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Alliance Partner</a:t>
              </a: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3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428" y="5068735"/>
            <a:ext cx="2265613" cy="1096532"/>
          </a:xfrm>
          <a:prstGeom prst="rect">
            <a:avLst/>
          </a:prstGeom>
        </p:spPr>
      </p:pic>
      <p:pic>
        <p:nvPicPr>
          <p:cNvPr id="1026" name="Picture 2" descr="Image result for Databricks">
            <a:extLst>
              <a:ext uri="{FF2B5EF4-FFF2-40B4-BE49-F238E27FC236}">
                <a16:creationId xmlns:a16="http://schemas.microsoft.com/office/drawing/2014/main" id="{E592D87E-6FAA-4412-9330-DFA9485E2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6175" y="4078008"/>
            <a:ext cx="1066992" cy="53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3E0A37-4610-4228-9F07-123931EE8AFD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6626" y="1551815"/>
            <a:ext cx="1205700" cy="346134"/>
          </a:xfrm>
          <a:prstGeom prst="rect">
            <a:avLst/>
          </a:prstGeom>
        </p:spPr>
      </p:pic>
      <p:pic>
        <p:nvPicPr>
          <p:cNvPr id="1036" name="Picture 12" descr="Image result for Microsoft Gold Data Analytics Partnership">
            <a:extLst>
              <a:ext uri="{FF2B5EF4-FFF2-40B4-BE49-F238E27FC236}">
                <a16:creationId xmlns:a16="http://schemas.microsoft.com/office/drawing/2014/main" id="{C2FEA205-4D6C-4EEC-90D0-307A9C37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15" y="5625890"/>
            <a:ext cx="2204102" cy="47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3C7043-74F9-4B8D-82E1-9E6FFAA25FF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918" y="4359664"/>
            <a:ext cx="1518026" cy="408349"/>
          </a:xfrm>
          <a:prstGeom prst="rect">
            <a:avLst/>
          </a:prstGeom>
        </p:spPr>
      </p:pic>
      <p:pic>
        <p:nvPicPr>
          <p:cNvPr id="5" name="Picture 2" descr="Image result for elasticsearch logo">
            <a:extLst>
              <a:ext uri="{FF2B5EF4-FFF2-40B4-BE49-F238E27FC236}">
                <a16:creationId xmlns:a16="http://schemas.microsoft.com/office/drawing/2014/main" id="{15F5CA3F-7D64-456E-A517-D9F4B277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14" y="2877123"/>
            <a:ext cx="1827220" cy="62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82815-BB15-4CB6-BB2C-28D13A6CDBA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632" y="3612669"/>
            <a:ext cx="1346554" cy="1122353"/>
          </a:xfrm>
          <a:prstGeom prst="rect">
            <a:avLst/>
          </a:prstGeom>
        </p:spPr>
      </p:pic>
      <p:pic>
        <p:nvPicPr>
          <p:cNvPr id="8" name="Picture 4" descr="Image result for keras logo">
            <a:extLst>
              <a:ext uri="{FF2B5EF4-FFF2-40B4-BE49-F238E27FC236}">
                <a16:creationId xmlns:a16="http://schemas.microsoft.com/office/drawing/2014/main" id="{1D8A3612-8256-4B0A-84DB-BF9149B21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19" y="3080665"/>
            <a:ext cx="1290929" cy="42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94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CCC6-6935-4C67-BF58-FCA14797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Expertise in Cloud Platforms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ED6A0-A32C-456A-B058-30E6F4B6DD08}"/>
              </a:ext>
            </a:extLst>
          </p:cNvPr>
          <p:cNvSpPr txBox="1"/>
          <p:nvPr/>
        </p:nvSpPr>
        <p:spPr>
          <a:xfrm>
            <a:off x="2577025" y="999067"/>
            <a:ext cx="561690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LatentView is a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Microsoft Gold Analytics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 Automation Framework 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– LatentView scalable ML solution built in Azure hosted on Microsoft Appsource (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hlinkClick r:id="rId3"/>
              </a:rPr>
              <a:t>link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Azure using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AzureML, PowerBI, Azure data factory, Azure Search, Azure data lake 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analytics etc.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688863-ABBA-4436-B164-D6FF4BC8A90F}"/>
              </a:ext>
            </a:extLst>
          </p:cNvPr>
          <p:cNvCxnSpPr/>
          <p:nvPr/>
        </p:nvCxnSpPr>
        <p:spPr>
          <a:xfrm>
            <a:off x="362694" y="663704"/>
            <a:ext cx="0" cy="59976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CE6B518-DB74-4A50-A654-286EB38936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7239" y="915321"/>
            <a:ext cx="1180366" cy="633877"/>
          </a:xfrm>
          <a:prstGeom prst="rect">
            <a:avLst/>
          </a:prstGeom>
        </p:spPr>
      </p:pic>
      <p:pic>
        <p:nvPicPr>
          <p:cNvPr id="2050" name="Picture 2" descr="Image result for microsoft azure site:microsoft.com">
            <a:extLst>
              <a:ext uri="{FF2B5EF4-FFF2-40B4-BE49-F238E27FC236}">
                <a16:creationId xmlns:a16="http://schemas.microsoft.com/office/drawing/2014/main" id="{A9C7F2BD-62D6-44C5-8E51-5F65E16E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655" y="1044506"/>
            <a:ext cx="1657462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7920C7-F8F8-469A-B0F9-AF33F75041DE}"/>
              </a:ext>
            </a:extLst>
          </p:cNvPr>
          <p:cNvCxnSpPr/>
          <p:nvPr/>
        </p:nvCxnSpPr>
        <p:spPr>
          <a:xfrm flipV="1">
            <a:off x="487257" y="2614205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A50076-A737-4519-9B75-580FD6409F69}"/>
              </a:ext>
            </a:extLst>
          </p:cNvPr>
          <p:cNvCxnSpPr/>
          <p:nvPr/>
        </p:nvCxnSpPr>
        <p:spPr>
          <a:xfrm>
            <a:off x="487257" y="4357186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C8C3D-783E-43D3-84A2-A8A556EFD811}"/>
              </a:ext>
            </a:extLst>
          </p:cNvPr>
          <p:cNvSpPr txBox="1"/>
          <p:nvPr/>
        </p:nvSpPr>
        <p:spPr>
          <a:xfrm>
            <a:off x="2570429" y="2721455"/>
            <a:ext cx="4981471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Extensive experience in handling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GCP products- AppScript, CloudSQL, Appmaker, Big Query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etc. Deep Technical Capabilities to work in this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solutions deployment experience for Google projects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GCP using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MapR, Cloud ML, Cloud dataflow, Google data studio, Cloud SQL</a:t>
            </a:r>
          </a:p>
        </p:txBody>
      </p:sp>
      <p:pic>
        <p:nvPicPr>
          <p:cNvPr id="25" name="Picture 4" descr="Image result for google cloud platform logo png">
            <a:extLst>
              <a:ext uri="{FF2B5EF4-FFF2-40B4-BE49-F238E27FC236}">
                <a16:creationId xmlns:a16="http://schemas.microsoft.com/office/drawing/2014/main" id="{02AC7449-FB77-4D19-BEF2-CE07BF78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561" y="3074020"/>
            <a:ext cx="1638406" cy="10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0759F7-CC29-49BB-8E62-AF5F70B02CB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8633" y="2798548"/>
            <a:ext cx="2248550" cy="5509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3B60BD-69B7-40EE-B23C-E77FE78BE3D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1051" y="3587795"/>
            <a:ext cx="2079354" cy="6186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515609-4229-4611-952A-6DFCDD7EC6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8531" y="3204044"/>
            <a:ext cx="2028825" cy="542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46AF28-BDA5-4089-9053-FC65DE15A21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53" y="4997812"/>
            <a:ext cx="1783710" cy="6497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8B1582-2515-478E-87C5-3A15C88BAFAC}"/>
              </a:ext>
            </a:extLst>
          </p:cNvPr>
          <p:cNvSpPr txBox="1"/>
          <p:nvPr/>
        </p:nvSpPr>
        <p:spPr>
          <a:xfrm>
            <a:off x="2570429" y="4743702"/>
            <a:ext cx="4772478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LV is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 Consulting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Presenters of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AWS Re-Invent, Business Summit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400 TB 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cloud migration exercise completed in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 months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Processing 500+ GB </a:t>
            </a:r>
            <a:r>
              <a:rPr lang="en-IN" sz="14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unstructured data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per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enterprise solutions deployment experience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AWS using Amazon ML, Cloudsearch, Kinesis, QuickSight etc.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61A7B6-A1A0-42D6-8C05-C870B909BE0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3927" y="4814043"/>
            <a:ext cx="1570630" cy="602835"/>
          </a:xfrm>
          <a:prstGeom prst="rect">
            <a:avLst/>
          </a:prstGeom>
        </p:spPr>
      </p:pic>
      <p:pic>
        <p:nvPicPr>
          <p:cNvPr id="34" name="Picture 22" descr="Image result for bmw logo transparent background">
            <a:extLst>
              <a:ext uri="{FF2B5EF4-FFF2-40B4-BE49-F238E27FC236}">
                <a16:creationId xmlns:a16="http://schemas.microsoft.com/office/drawing/2014/main" id="{2334F550-B1E9-4BEF-9EC8-807F159A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6094" y="4671940"/>
            <a:ext cx="887040" cy="8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myntra">
            <a:hlinkClick r:id="" action="ppaction://noaction"/>
            <a:extLst>
              <a:ext uri="{FF2B5EF4-FFF2-40B4-BE49-F238E27FC236}">
                <a16:creationId xmlns:a16="http://schemas.microsoft.com/office/drawing/2014/main" id="{A8DC9CD4-806C-4075-8536-F3FD0D000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12988" r="14459" b="15962"/>
          <a:stretch/>
        </p:blipFill>
        <p:spPr bwMode="auto">
          <a:xfrm>
            <a:off x="10106043" y="663704"/>
            <a:ext cx="1062391" cy="10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6E0045C-1250-4615-BEE8-6671B617DD1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746" y="1744686"/>
            <a:ext cx="2008593" cy="5285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F5387B3-A4DC-4012-9228-5D32A86B66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606" y="5585585"/>
            <a:ext cx="1291998" cy="8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9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AA97D6-6A8A-4996-A88A-B209C476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offering spectrum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8CCB1-19EB-4D49-AA1D-2E28E79AF335}"/>
              </a:ext>
            </a:extLst>
          </p:cNvPr>
          <p:cNvSpPr/>
          <p:nvPr/>
        </p:nvSpPr>
        <p:spPr>
          <a:xfrm>
            <a:off x="179073" y="1175323"/>
            <a:ext cx="2560320" cy="40785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4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C158B-7C8B-4B1B-B2FF-02B371BE686C}"/>
              </a:ext>
            </a:extLst>
          </p:cNvPr>
          <p:cNvSpPr/>
          <p:nvPr/>
        </p:nvSpPr>
        <p:spPr>
          <a:xfrm>
            <a:off x="141135" y="1998188"/>
            <a:ext cx="25697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/>
            <a:r>
              <a:rPr lang="en-IN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sym typeface="Arial"/>
                <a:rtl val="0"/>
              </a:rPr>
              <a:t>Customer Analytics</a:t>
            </a:r>
          </a:p>
          <a:p>
            <a:pPr marL="0" lvl="2" algn="ctr"/>
            <a:endParaRPr lang="en-IN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sym typeface="Arial"/>
              <a:rtl val="0"/>
            </a:endParaRPr>
          </a:p>
          <a:p>
            <a:pPr marL="0" lvl="2"/>
            <a:endParaRPr lang="en-IN" sz="2000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3E316C-2E62-4A09-A932-E102717CB61E}"/>
              </a:ext>
            </a:extLst>
          </p:cNvPr>
          <p:cNvSpPr/>
          <p:nvPr/>
        </p:nvSpPr>
        <p:spPr>
          <a:xfrm>
            <a:off x="2860103" y="1172614"/>
            <a:ext cx="2560320" cy="40811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4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C5FB08-8909-4512-98C6-BAD19B9C5754}"/>
              </a:ext>
            </a:extLst>
          </p:cNvPr>
          <p:cNvSpPr/>
          <p:nvPr/>
        </p:nvSpPr>
        <p:spPr>
          <a:xfrm>
            <a:off x="2840873" y="2031402"/>
            <a:ext cx="26336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Marketing Analytics</a:t>
            </a:r>
          </a:p>
          <a:p>
            <a:pPr marL="0" lvl="2" algn="ctr"/>
            <a:endParaRPr lang="en-US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15191A-8842-4174-9F2C-516ADD963F30}"/>
              </a:ext>
            </a:extLst>
          </p:cNvPr>
          <p:cNvSpPr/>
          <p:nvPr/>
        </p:nvSpPr>
        <p:spPr>
          <a:xfrm>
            <a:off x="5520101" y="1175322"/>
            <a:ext cx="2560320" cy="40785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4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3F19E0-4A21-472A-8DCB-FCF365899F8C}"/>
              </a:ext>
            </a:extLst>
          </p:cNvPr>
          <p:cNvSpPr/>
          <p:nvPr/>
        </p:nvSpPr>
        <p:spPr>
          <a:xfrm>
            <a:off x="5534388" y="2031723"/>
            <a:ext cx="257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Supply Chain</a:t>
            </a:r>
          </a:p>
          <a:p>
            <a:pPr marL="0" lvl="1" algn="ctr"/>
            <a:endParaRPr lang="en-US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pic>
        <p:nvPicPr>
          <p:cNvPr id="11" name="Picture 4" descr="https://d30y9cdsu7xlg0.cloudfront.net/png/980181-200.png">
            <a:extLst>
              <a:ext uri="{FF2B5EF4-FFF2-40B4-BE49-F238E27FC236}">
                <a16:creationId xmlns:a16="http://schemas.microsoft.com/office/drawing/2014/main" id="{3052A552-3E5F-4C4F-8449-114DB789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35" y="1346698"/>
            <a:ext cx="547435" cy="54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d30y9cdsu7xlg0.cloudfront.net/png/862033-200.png">
            <a:extLst>
              <a:ext uri="{FF2B5EF4-FFF2-40B4-BE49-F238E27FC236}">
                <a16:creationId xmlns:a16="http://schemas.microsoft.com/office/drawing/2014/main" id="{628A0ECC-81F6-4031-85CF-F749BD76C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94" y="1328904"/>
            <a:ext cx="647709" cy="6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d30y9cdsu7xlg0.cloudfront.net/png/1271146-200.png">
            <a:extLst>
              <a:ext uri="{FF2B5EF4-FFF2-40B4-BE49-F238E27FC236}">
                <a16:creationId xmlns:a16="http://schemas.microsoft.com/office/drawing/2014/main" id="{B4441E76-B403-4A73-B87F-8534DB347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06" y="1282410"/>
            <a:ext cx="647709" cy="6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00F7ECE-93F5-4A15-931D-FB7AB12FFCEB}"/>
              </a:ext>
            </a:extLst>
          </p:cNvPr>
          <p:cNvGrpSpPr/>
          <p:nvPr/>
        </p:nvGrpSpPr>
        <p:grpSpPr>
          <a:xfrm>
            <a:off x="8114875" y="773341"/>
            <a:ext cx="3900498" cy="4480456"/>
            <a:chOff x="7318460" y="773442"/>
            <a:chExt cx="2387817" cy="48577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91AC96-7F6B-4E4D-B0BC-57D0C446985B}"/>
                </a:ext>
              </a:extLst>
            </p:cNvPr>
            <p:cNvSpPr/>
            <p:nvPr/>
          </p:nvSpPr>
          <p:spPr>
            <a:xfrm>
              <a:off x="7366277" y="1206340"/>
              <a:ext cx="2340000" cy="442488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4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67739B-0CAF-4104-BD73-23EDEC58062A}"/>
                </a:ext>
              </a:extLst>
            </p:cNvPr>
            <p:cNvSpPr/>
            <p:nvPr/>
          </p:nvSpPr>
          <p:spPr>
            <a:xfrm>
              <a:off x="7318460" y="773442"/>
              <a:ext cx="2382145" cy="433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sz="2000" b="1" kern="0" dirty="0">
                  <a:solidFill>
                    <a:srgbClr val="4E607A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rtl val="0"/>
                </a:rPr>
                <a:t>Enablers</a:t>
              </a:r>
              <a:endParaRPr lang="en-US" sz="2400" b="1" kern="0" dirty="0">
                <a:solidFill>
                  <a:srgbClr val="4E607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endParaRPr>
            </a:p>
          </p:txBody>
        </p:sp>
      </p:grpSp>
      <p:sp>
        <p:nvSpPr>
          <p:cNvPr id="17" name="Rectangle 139">
            <a:extLst>
              <a:ext uri="{FF2B5EF4-FFF2-40B4-BE49-F238E27FC236}">
                <a16:creationId xmlns:a16="http://schemas.microsoft.com/office/drawing/2014/main" id="{5B3A2905-05DD-405D-B6CB-6C2F1E084BB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13449" y="3661010"/>
            <a:ext cx="2067734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Demand-Supply Forecast</a:t>
            </a:r>
          </a:p>
        </p:txBody>
      </p:sp>
      <p:sp>
        <p:nvSpPr>
          <p:cNvPr id="18" name="Rectangle 140">
            <a:extLst>
              <a:ext uri="{FF2B5EF4-FFF2-40B4-BE49-F238E27FC236}">
                <a16:creationId xmlns:a16="http://schemas.microsoft.com/office/drawing/2014/main" id="{507017B8-31EE-4EE6-843F-874DDFB7635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45253" y="2966182"/>
            <a:ext cx="2067734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Metrics </a:t>
            </a:r>
          </a:p>
          <a:p>
            <a:pPr algn="ctr"/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Measurement</a:t>
            </a:r>
          </a:p>
        </p:txBody>
      </p:sp>
      <p:sp>
        <p:nvSpPr>
          <p:cNvPr id="19" name="Rectangle 139">
            <a:extLst>
              <a:ext uri="{FF2B5EF4-FFF2-40B4-BE49-F238E27FC236}">
                <a16:creationId xmlns:a16="http://schemas.microsoft.com/office/drawing/2014/main" id="{28CDA418-1327-48BE-B652-E600618CC1A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13449" y="4169260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endParaRPr lang="en-US" sz="1200" b="1" dirty="0">
              <a:solidFill>
                <a:srgbClr val="2F354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Inventory Optimization</a:t>
            </a:r>
          </a:p>
          <a:p>
            <a:pPr algn="ctr">
              <a:defRPr/>
            </a:pP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B549B9-FC4D-47C5-A962-5412BDF8410F}"/>
              </a:ext>
            </a:extLst>
          </p:cNvPr>
          <p:cNvSpPr/>
          <p:nvPr/>
        </p:nvSpPr>
        <p:spPr>
          <a:xfrm>
            <a:off x="6082434" y="2559944"/>
            <a:ext cx="1287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Sourcing and 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Replenishment</a:t>
            </a:r>
          </a:p>
        </p:txBody>
      </p:sp>
      <p:sp>
        <p:nvSpPr>
          <p:cNvPr id="21" name="Rectangle 139">
            <a:extLst>
              <a:ext uri="{FF2B5EF4-FFF2-40B4-BE49-F238E27FC236}">
                <a16:creationId xmlns:a16="http://schemas.microsoft.com/office/drawing/2014/main" id="{47805ACC-128C-44A1-BB0A-B97F63FBE5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60107" y="4726774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End to End Visibility</a:t>
            </a:r>
          </a:p>
        </p:txBody>
      </p:sp>
      <p:sp>
        <p:nvSpPr>
          <p:cNvPr id="22" name="Rectangle 139">
            <a:extLst>
              <a:ext uri="{FF2B5EF4-FFF2-40B4-BE49-F238E27FC236}">
                <a16:creationId xmlns:a16="http://schemas.microsoft.com/office/drawing/2014/main" id="{BD30B3B0-6C84-411F-8CDD-4B62818124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02064" y="3685561"/>
            <a:ext cx="2067734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Marketing Spend Optimization</a:t>
            </a:r>
          </a:p>
        </p:txBody>
      </p:sp>
      <p:sp>
        <p:nvSpPr>
          <p:cNvPr id="23" name="Rectangle 140">
            <a:extLst>
              <a:ext uri="{FF2B5EF4-FFF2-40B4-BE49-F238E27FC236}">
                <a16:creationId xmlns:a16="http://schemas.microsoft.com/office/drawing/2014/main" id="{41A3319F-E3B7-45D6-9F78-348B1CAF79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8812" y="2998170"/>
            <a:ext cx="2067734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Campaign Design and Effectiveness</a:t>
            </a:r>
          </a:p>
        </p:txBody>
      </p:sp>
      <p:sp>
        <p:nvSpPr>
          <p:cNvPr id="24" name="Rectangle 139">
            <a:extLst>
              <a:ext uri="{FF2B5EF4-FFF2-40B4-BE49-F238E27FC236}">
                <a16:creationId xmlns:a16="http://schemas.microsoft.com/office/drawing/2014/main" id="{11217CB3-C347-41BE-B841-49BDDF2187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02064" y="4186374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Attribution Modelling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2165D-4D66-4878-BFD7-EF803204DE5A}"/>
              </a:ext>
            </a:extLst>
          </p:cNvPr>
          <p:cNvSpPr/>
          <p:nvPr/>
        </p:nvSpPr>
        <p:spPr>
          <a:xfrm>
            <a:off x="3166328" y="2599369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Brand and Competitive 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Positioning</a:t>
            </a:r>
          </a:p>
        </p:txBody>
      </p:sp>
      <p:sp>
        <p:nvSpPr>
          <p:cNvPr id="26" name="Rectangle 139">
            <a:extLst>
              <a:ext uri="{FF2B5EF4-FFF2-40B4-BE49-F238E27FC236}">
                <a16:creationId xmlns:a16="http://schemas.microsoft.com/office/drawing/2014/main" id="{158B7776-D27D-40BC-A640-2EBEA73929D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8812" y="4719318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Personalized Marketing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D6C542-F068-4FC6-86AC-E1D68EE170AA}"/>
              </a:ext>
            </a:extLst>
          </p:cNvPr>
          <p:cNvSpPr/>
          <p:nvPr/>
        </p:nvSpPr>
        <p:spPr>
          <a:xfrm>
            <a:off x="8058387" y="1947265"/>
            <a:ext cx="21272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Finance And Risk</a:t>
            </a:r>
          </a:p>
        </p:txBody>
      </p:sp>
      <p:sp>
        <p:nvSpPr>
          <p:cNvPr id="28" name="Rectangle 139">
            <a:extLst>
              <a:ext uri="{FF2B5EF4-FFF2-40B4-BE49-F238E27FC236}">
                <a16:creationId xmlns:a16="http://schemas.microsoft.com/office/drawing/2014/main" id="{9D9C669E-5018-4A65-8728-332D79B3125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1085" y="3607553"/>
            <a:ext cx="2067734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Lifetime Value Analysis</a:t>
            </a:r>
          </a:p>
        </p:txBody>
      </p:sp>
      <p:sp>
        <p:nvSpPr>
          <p:cNvPr id="29" name="Rectangle 140">
            <a:extLst>
              <a:ext uri="{FF2B5EF4-FFF2-40B4-BE49-F238E27FC236}">
                <a16:creationId xmlns:a16="http://schemas.microsoft.com/office/drawing/2014/main" id="{55333767-6018-4BA1-9B60-4DC4422BCF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1085" y="2867670"/>
            <a:ext cx="2067734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Customer Behavior</a:t>
            </a:r>
          </a:p>
        </p:txBody>
      </p:sp>
      <p:sp>
        <p:nvSpPr>
          <p:cNvPr id="30" name="Rectangle 139">
            <a:extLst>
              <a:ext uri="{FF2B5EF4-FFF2-40B4-BE49-F238E27FC236}">
                <a16:creationId xmlns:a16="http://schemas.microsoft.com/office/drawing/2014/main" id="{28FBE815-B2EB-418A-90E2-141817A6773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1085" y="4160858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Loyalty and Personalization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E30A7B-8E92-4D7A-9CA8-FA17D5D94ADD}"/>
              </a:ext>
            </a:extLst>
          </p:cNvPr>
          <p:cNvSpPr/>
          <p:nvPr/>
        </p:nvSpPr>
        <p:spPr>
          <a:xfrm>
            <a:off x="615163" y="2601043"/>
            <a:ext cx="1739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Customer Perception</a:t>
            </a:r>
          </a:p>
        </p:txBody>
      </p:sp>
      <p:sp>
        <p:nvSpPr>
          <p:cNvPr id="32" name="Rectangle 139">
            <a:extLst>
              <a:ext uri="{FF2B5EF4-FFF2-40B4-BE49-F238E27FC236}">
                <a16:creationId xmlns:a16="http://schemas.microsoft.com/office/drawing/2014/main" id="{2B3F2606-5A07-4CF5-A138-EC901B8EF1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1085" y="4745011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Cross Sell/Up Sell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240AB7-2032-4775-A90D-A7D6ED303413}"/>
              </a:ext>
            </a:extLst>
          </p:cNvPr>
          <p:cNvSpPr/>
          <p:nvPr/>
        </p:nvSpPr>
        <p:spPr>
          <a:xfrm>
            <a:off x="9800841" y="4583392"/>
            <a:ext cx="257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Administration</a:t>
            </a:r>
          </a:p>
          <a:p>
            <a:pPr marL="0" lvl="1" algn="ctr"/>
            <a:endParaRPr lang="en-US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34" name="Rectangle 139">
            <a:extLst>
              <a:ext uri="{FF2B5EF4-FFF2-40B4-BE49-F238E27FC236}">
                <a16:creationId xmlns:a16="http://schemas.microsoft.com/office/drawing/2014/main" id="{B1F6EA66-F0D3-4C06-A368-A78810CD00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45265" y="2923488"/>
            <a:ext cx="1553519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Analytics</a:t>
            </a:r>
          </a:p>
        </p:txBody>
      </p:sp>
      <p:sp>
        <p:nvSpPr>
          <p:cNvPr id="35" name="Rectangle 140">
            <a:extLst>
              <a:ext uri="{FF2B5EF4-FFF2-40B4-BE49-F238E27FC236}">
                <a16:creationId xmlns:a16="http://schemas.microsoft.com/office/drawing/2014/main" id="{360DE11D-20E8-452E-B7F7-0CCE96A988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53448" y="2364160"/>
            <a:ext cx="1553519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CFO Dashboards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09D3CA-45AF-4ECC-AE51-44AC24FB3E89}"/>
              </a:ext>
            </a:extLst>
          </p:cNvPr>
          <p:cNvSpPr/>
          <p:nvPr/>
        </p:nvSpPr>
        <p:spPr>
          <a:xfrm>
            <a:off x="8395614" y="3504465"/>
            <a:ext cx="1483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Trust/Counterfeit 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37" name="Rectangle 139">
            <a:extLst>
              <a:ext uri="{FF2B5EF4-FFF2-40B4-BE49-F238E27FC236}">
                <a16:creationId xmlns:a16="http://schemas.microsoft.com/office/drawing/2014/main" id="{F662D371-02F2-4BB0-AF24-E120C0FC1D3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15144" y="3467022"/>
            <a:ext cx="1426578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and Compensation</a:t>
            </a:r>
          </a:p>
        </p:txBody>
      </p:sp>
      <p:sp>
        <p:nvSpPr>
          <p:cNvPr id="38" name="Rectangle 140">
            <a:extLst>
              <a:ext uri="{FF2B5EF4-FFF2-40B4-BE49-F238E27FC236}">
                <a16:creationId xmlns:a16="http://schemas.microsoft.com/office/drawing/2014/main" id="{54A8CA2A-21E3-4DE9-92AE-25BE24D2FF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29432" y="2810746"/>
            <a:ext cx="1412290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Talent Acquisition</a:t>
            </a:r>
          </a:p>
        </p:txBody>
      </p:sp>
      <p:sp>
        <p:nvSpPr>
          <p:cNvPr id="39" name="Rectangle 140">
            <a:extLst>
              <a:ext uri="{FF2B5EF4-FFF2-40B4-BE49-F238E27FC236}">
                <a16:creationId xmlns:a16="http://schemas.microsoft.com/office/drawing/2014/main" id="{CC762C73-1955-4CE5-B9ED-318C632EA54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15144" y="2380378"/>
            <a:ext cx="1412290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Pulse and Retention</a:t>
            </a:r>
          </a:p>
        </p:txBody>
      </p:sp>
      <p:pic>
        <p:nvPicPr>
          <p:cNvPr id="40" name="Picture 4" descr="https://d30y9cdsu7xlg0.cloudfront.net/png/220379-200.png">
            <a:extLst>
              <a:ext uri="{FF2B5EF4-FFF2-40B4-BE49-F238E27FC236}">
                <a16:creationId xmlns:a16="http://schemas.microsoft.com/office/drawing/2014/main" id="{6E50D39D-8FA3-4BB2-AE1A-249422C67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924" y="1358296"/>
            <a:ext cx="588826" cy="5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d30y9cdsu7xlg0.cloudfront.net/png/421885-200.png">
            <a:extLst>
              <a:ext uri="{FF2B5EF4-FFF2-40B4-BE49-F238E27FC236}">
                <a16:creationId xmlns:a16="http://schemas.microsoft.com/office/drawing/2014/main" id="{0223F5C0-D881-45EC-AE0B-E0AE7A7A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013" y="1477185"/>
            <a:ext cx="442394" cy="4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139">
            <a:extLst>
              <a:ext uri="{FF2B5EF4-FFF2-40B4-BE49-F238E27FC236}">
                <a16:creationId xmlns:a16="http://schemas.microsoft.com/office/drawing/2014/main" id="{5D38990D-6D65-4A73-A346-D226105670D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18897" y="5442701"/>
            <a:ext cx="1412290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139">
            <a:extLst>
              <a:ext uri="{FF2B5EF4-FFF2-40B4-BE49-F238E27FC236}">
                <a16:creationId xmlns:a16="http://schemas.microsoft.com/office/drawing/2014/main" id="{0CD91FDB-7B59-4E7B-A339-EB46C0C76E1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35597" y="4882567"/>
            <a:ext cx="2171383" cy="318181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Asset  Optimization</a:t>
            </a:r>
          </a:p>
        </p:txBody>
      </p:sp>
      <p:pic>
        <p:nvPicPr>
          <p:cNvPr id="44" name="Picture 12" descr="https://d30y9cdsu7xlg0.cloudfront.net/png/1326959-200.png">
            <a:extLst>
              <a:ext uri="{FF2B5EF4-FFF2-40B4-BE49-F238E27FC236}">
                <a16:creationId xmlns:a16="http://schemas.microsoft.com/office/drawing/2014/main" id="{436984D9-58D0-4BE8-8FAD-2ACAF05D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709" y="4043452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05B5DB-E931-4BD8-9EF8-83F65C14DB80}"/>
              </a:ext>
            </a:extLst>
          </p:cNvPr>
          <p:cNvCxnSpPr/>
          <p:nvPr/>
        </p:nvCxnSpPr>
        <p:spPr>
          <a:xfrm>
            <a:off x="8219020" y="3979998"/>
            <a:ext cx="375702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1E7367D-6C5D-4EAB-A2C6-4EE6D92CFAA0}"/>
              </a:ext>
            </a:extLst>
          </p:cNvPr>
          <p:cNvSpPr/>
          <p:nvPr/>
        </p:nvSpPr>
        <p:spPr>
          <a:xfrm>
            <a:off x="9800841" y="1957356"/>
            <a:ext cx="257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HR Analytics</a:t>
            </a:r>
          </a:p>
          <a:p>
            <a:pPr marL="0" lvl="1" algn="ctr"/>
            <a:endParaRPr lang="en-US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9C9752-C580-4365-BC5C-0C22005C615E}"/>
              </a:ext>
            </a:extLst>
          </p:cNvPr>
          <p:cNvSpPr/>
          <p:nvPr/>
        </p:nvSpPr>
        <p:spPr>
          <a:xfrm>
            <a:off x="7842129" y="4611696"/>
            <a:ext cx="257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Innovation</a:t>
            </a:r>
          </a:p>
          <a:p>
            <a:pPr marL="0" lvl="1" algn="ctr"/>
            <a:endParaRPr lang="en-US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48" name="Rectangle 139">
            <a:extLst>
              <a:ext uri="{FF2B5EF4-FFF2-40B4-BE49-F238E27FC236}">
                <a16:creationId xmlns:a16="http://schemas.microsoft.com/office/drawing/2014/main" id="{497407B4-05E3-4BF1-B433-28280E4FFB43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55527" y="4895693"/>
            <a:ext cx="2171383" cy="34999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Innovation Radar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B2BB68D-441C-4E06-98B8-E7321CB4B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0317" y="3849052"/>
            <a:ext cx="827685" cy="9834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CB2EA76-7D64-458A-B57E-5D6FC4BD8F93}"/>
              </a:ext>
            </a:extLst>
          </p:cNvPr>
          <p:cNvGrpSpPr/>
          <p:nvPr/>
        </p:nvGrpSpPr>
        <p:grpSpPr>
          <a:xfrm>
            <a:off x="171863" y="5587426"/>
            <a:ext cx="10457835" cy="415372"/>
            <a:chOff x="759416" y="2658723"/>
            <a:chExt cx="11841580" cy="440444"/>
          </a:xfrm>
        </p:grpSpPr>
        <p:sp>
          <p:nvSpPr>
            <p:cNvPr id="51" name="Rounded Rectangle 51">
              <a:extLst>
                <a:ext uri="{FF2B5EF4-FFF2-40B4-BE49-F238E27FC236}">
                  <a16:creationId xmlns:a16="http://schemas.microsoft.com/office/drawing/2014/main" id="{17D3FF66-3D59-4F39-B06C-F1D8D2BD09F1}"/>
                </a:ext>
              </a:extLst>
            </p:cNvPr>
            <p:cNvSpPr/>
            <p:nvPr/>
          </p:nvSpPr>
          <p:spPr>
            <a:xfrm>
              <a:off x="759416" y="2674429"/>
              <a:ext cx="11841580" cy="424738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2" name="Picture 6" descr="https://d30y9cdsu7xlg0.cloudfront.net/png/161513-200.png">
              <a:extLst>
                <a:ext uri="{FF2B5EF4-FFF2-40B4-BE49-F238E27FC236}">
                  <a16:creationId xmlns:a16="http://schemas.microsoft.com/office/drawing/2014/main" id="{434086DF-D72D-4530-A3D4-DE6041620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39" y="2674429"/>
              <a:ext cx="389179" cy="389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602ECA-0F47-428C-9871-E42D45DFC62C}"/>
                </a:ext>
              </a:extLst>
            </p:cNvPr>
            <p:cNvSpPr txBox="1"/>
            <p:nvPr/>
          </p:nvSpPr>
          <p:spPr>
            <a:xfrm>
              <a:off x="1255764" y="2658723"/>
              <a:ext cx="2965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Engineering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39321D-03D3-4055-BEDA-0B62ADA9E4B5}"/>
                </a:ext>
              </a:extLst>
            </p:cNvPr>
            <p:cNvSpPr txBox="1"/>
            <p:nvPr/>
          </p:nvSpPr>
          <p:spPr>
            <a:xfrm>
              <a:off x="3687691" y="2736757"/>
              <a:ext cx="8019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Business-focused Approach to Data Engineering to help adopt modern scalable architectures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D33CABD-936F-426F-8C99-79229A4C2152}"/>
              </a:ext>
            </a:extLst>
          </p:cNvPr>
          <p:cNvGrpSpPr/>
          <p:nvPr/>
        </p:nvGrpSpPr>
        <p:grpSpPr>
          <a:xfrm>
            <a:off x="188343" y="6056137"/>
            <a:ext cx="10443281" cy="400560"/>
            <a:chOff x="759416" y="2674429"/>
            <a:chExt cx="11825100" cy="424738"/>
          </a:xfrm>
        </p:grpSpPr>
        <p:sp>
          <p:nvSpPr>
            <p:cNvPr id="56" name="Rounded Rectangle 60">
              <a:extLst>
                <a:ext uri="{FF2B5EF4-FFF2-40B4-BE49-F238E27FC236}">
                  <a16:creationId xmlns:a16="http://schemas.microsoft.com/office/drawing/2014/main" id="{D90E2B14-25E0-4FBD-A4A3-3690DEEEA693}"/>
                </a:ext>
              </a:extLst>
            </p:cNvPr>
            <p:cNvSpPr/>
            <p:nvPr/>
          </p:nvSpPr>
          <p:spPr>
            <a:xfrm>
              <a:off x="759416" y="2674429"/>
              <a:ext cx="11825100" cy="42473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BB75F3-0D8C-4536-8E4D-2F052899FE13}"/>
                </a:ext>
              </a:extLst>
            </p:cNvPr>
            <p:cNvSpPr txBox="1"/>
            <p:nvPr/>
          </p:nvSpPr>
          <p:spPr>
            <a:xfrm>
              <a:off x="1440361" y="2677437"/>
              <a:ext cx="2304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Visualization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C345C0-4346-4AD0-A9D2-1BD9DD8B5267}"/>
                </a:ext>
              </a:extLst>
            </p:cNvPr>
            <p:cNvSpPr txBox="1"/>
            <p:nvPr/>
          </p:nvSpPr>
          <p:spPr>
            <a:xfrm>
              <a:off x="3429250" y="2719912"/>
              <a:ext cx="8019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Reporting and dashboards platforms for Insights and quick view on KPIs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3E7ACE1-0551-4411-8A57-673BA7C1D7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6098939"/>
            <a:ext cx="326685" cy="32668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C3F0638-870E-48E1-8F59-FD071BD0C414}"/>
              </a:ext>
            </a:extLst>
          </p:cNvPr>
          <p:cNvSpPr/>
          <p:nvPr/>
        </p:nvSpPr>
        <p:spPr>
          <a:xfrm>
            <a:off x="2212101" y="693055"/>
            <a:ext cx="389123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rgbClr val="8FBAE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Functional categories </a:t>
            </a:r>
          </a:p>
        </p:txBody>
      </p:sp>
    </p:spTree>
    <p:extLst>
      <p:ext uri="{BB962C8B-B14F-4D97-AF65-F5344CB8AC3E}">
        <p14:creationId xmlns:p14="http://schemas.microsoft.com/office/powerpoint/2010/main" val="1746652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73340" y="31152"/>
            <a:ext cx="11544216" cy="4801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Demand &amp; Supply Optimization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773"/>
          <a:stretch/>
        </p:blipFill>
        <p:spPr>
          <a:xfrm>
            <a:off x="7361098" y="1283259"/>
            <a:ext cx="4171992" cy="203568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17792" y="3847795"/>
            <a:ext cx="3864049" cy="2414445"/>
            <a:chOff x="317792" y="4325172"/>
            <a:chExt cx="3864049" cy="2414445"/>
          </a:xfrm>
        </p:grpSpPr>
        <p:sp>
          <p:nvSpPr>
            <p:cNvPr id="51" name="Round Same Side Corner Rectangle 50"/>
            <p:cNvSpPr/>
            <p:nvPr/>
          </p:nvSpPr>
          <p:spPr>
            <a:xfrm flipV="1">
              <a:off x="317793" y="4585861"/>
              <a:ext cx="3839305" cy="2153756"/>
            </a:xfrm>
            <a:prstGeom prst="round2SameRect">
              <a:avLst>
                <a:gd name="adj1" fmla="val 9101"/>
                <a:gd name="adj2" fmla="val 0"/>
              </a:avLst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17792" y="4325172"/>
              <a:ext cx="3864049" cy="338554"/>
            </a:xfrm>
            <a:prstGeom prst="rect">
              <a:avLst/>
            </a:prstGeom>
            <a:solidFill>
              <a:srgbClr val="378D76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Objective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04779" y="4757606"/>
              <a:ext cx="345855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Enable operations team to plan allocation of technicians and distribute workforce optimally</a:t>
              </a:r>
            </a:p>
            <a:p>
              <a:endParaRPr lang="en-US" sz="12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Problem: Minimize the Gap/Surplus between Demand and Capacity at each Market Segment across the country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Develop a web application enabling a centralized workforce planning mechanism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4470707" y="4211669"/>
            <a:ext cx="3561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400" noProof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34298" y="3848135"/>
            <a:ext cx="3471281" cy="2443209"/>
            <a:chOff x="8434298" y="4325512"/>
            <a:chExt cx="3471281" cy="2443209"/>
          </a:xfrm>
        </p:grpSpPr>
        <p:sp>
          <p:nvSpPr>
            <p:cNvPr id="49" name="Round Same Side Corner Rectangle 48"/>
            <p:cNvSpPr/>
            <p:nvPr/>
          </p:nvSpPr>
          <p:spPr>
            <a:xfrm flipV="1">
              <a:off x="8434298" y="4614965"/>
              <a:ext cx="3471281" cy="2153756"/>
            </a:xfrm>
            <a:prstGeom prst="round2SameRect">
              <a:avLst>
                <a:gd name="adj1" fmla="val 9373"/>
                <a:gd name="adj2" fmla="val 0"/>
              </a:avLst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442037" y="4325512"/>
              <a:ext cx="3463542" cy="338554"/>
            </a:xfrm>
            <a:prstGeom prst="rect">
              <a:avLst/>
            </a:prstGeom>
            <a:solidFill>
              <a:srgbClr val="2F354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Business Benefits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14342" y="4757606"/>
              <a:ext cx="3291237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Identify Gap/Surplus between demand and optimized capacity at each market segment level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Reduce Idle Capacity and Ensuring minimal gaps in high Demand geographies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Insights &amp; Reporting through CAT tool and enable Analysts to provide commitments to meet Weekly Demand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4469677" y="4321574"/>
            <a:ext cx="36308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400" noProof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86221" y="3844995"/>
            <a:ext cx="3760014" cy="2558892"/>
            <a:chOff x="4386221" y="4322372"/>
            <a:chExt cx="3760014" cy="2558892"/>
          </a:xfrm>
        </p:grpSpPr>
        <p:sp>
          <p:nvSpPr>
            <p:cNvPr id="47" name="Round Same Side Corner Rectangle 46"/>
            <p:cNvSpPr/>
            <p:nvPr/>
          </p:nvSpPr>
          <p:spPr>
            <a:xfrm flipV="1">
              <a:off x="4386221" y="4389404"/>
              <a:ext cx="3736158" cy="2349554"/>
            </a:xfrm>
            <a:prstGeom prst="round2SameRect">
              <a:avLst>
                <a:gd name="adj1" fmla="val 8093"/>
                <a:gd name="adj2" fmla="val 0"/>
              </a:avLst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01211" y="4322372"/>
              <a:ext cx="3745024" cy="338554"/>
            </a:xfrm>
            <a:prstGeom prst="rect">
              <a:avLst/>
            </a:prstGeom>
            <a:solidFill>
              <a:srgbClr val="7F7F7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Solution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69017" y="4757606"/>
              <a:ext cx="3495325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Analyze technician availability and historical cycle times to build the overall Capacity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Linear Optimization in Python to minimize Gap/Surplus and Optimize workforce supply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Setup &amp; maintain a data mart in SQL server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Developed a web application in ASP.NET MVC to facilitate capacity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noProof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1" name="Rounded Rectangle 60"/>
          <p:cNvSpPr/>
          <p:nvPr/>
        </p:nvSpPr>
        <p:spPr>
          <a:xfrm rot="16200000">
            <a:off x="6793060" y="-1399898"/>
            <a:ext cx="2979613" cy="724542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B89B61">
                <a:alpha val="51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8" rIns="91422" bIns="45718" rtlCol="0" anchor="ctr"/>
          <a:lstStyle/>
          <a:p>
            <a:pPr algn="ctr"/>
            <a:endParaRPr lang="en-US" sz="1500" dirty="0">
              <a:solidFill>
                <a:srgbClr val="000000">
                  <a:lumMod val="75000"/>
                  <a:lumOff val="25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660155" y="735836"/>
            <a:ext cx="397758" cy="564257"/>
          </a:xfrm>
          <a:prstGeom prst="rect">
            <a:avLst/>
          </a:prstGeom>
          <a:noFill/>
        </p:spPr>
        <p:txBody>
          <a:bodyPr wrap="square" lIns="91422" tIns="45718" rIns="91422" bIns="45718" rtlCol="0" anchor="ctr">
            <a:spAutoFit/>
          </a:bodyPr>
          <a:lstStyle/>
          <a:p>
            <a:pPr algn="ctr"/>
            <a:r>
              <a:rPr lang="en-US" sz="3100" dirty="0">
                <a:solidFill>
                  <a:srgbClr val="000000">
                    <a:alpha val="25000"/>
                  </a:srgbClr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5037733" y="852488"/>
            <a:ext cx="224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ETL and Analytics Interface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4818281" y="2142874"/>
            <a:ext cx="1887576" cy="419032"/>
          </a:xfrm>
          <a:prstGeom prst="rect">
            <a:avLst/>
          </a:prstGeom>
          <a:solidFill>
            <a:schemeClr val="accent5">
              <a:lumMod val="20000"/>
              <a:lumOff val="80000"/>
              <a:alpha val="74902"/>
            </a:scheme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ETL process setup to </a:t>
            </a:r>
          </a:p>
          <a:p>
            <a:r>
              <a:rPr lang="en-US" sz="1200" dirty="0">
                <a:solidFill>
                  <a:schemeClr val="tx1"/>
                </a:solidFill>
              </a:rPr>
              <a:t>synchronize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4835101" y="1636559"/>
            <a:ext cx="1887576" cy="395076"/>
          </a:xfrm>
          <a:prstGeom prst="rect">
            <a:avLst/>
          </a:prstGeom>
          <a:solidFill>
            <a:schemeClr val="accent5">
              <a:lumMod val="20000"/>
              <a:lumOff val="80000"/>
              <a:alpha val="74902"/>
            </a:scheme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Data warehousing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4814034" y="2698822"/>
            <a:ext cx="1876437" cy="381936"/>
          </a:xfrm>
          <a:prstGeom prst="rect">
            <a:avLst/>
          </a:prstGeom>
          <a:solidFill>
            <a:schemeClr val="accent5">
              <a:lumMod val="20000"/>
              <a:lumOff val="80000"/>
              <a:alpha val="74902"/>
            </a:scheme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Develop &amp; Maintain the analytics interface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8295" y="660559"/>
            <a:ext cx="4250722" cy="3054091"/>
            <a:chOff x="99490" y="1179001"/>
            <a:chExt cx="4250722" cy="3054091"/>
          </a:xfrm>
        </p:grpSpPr>
        <p:sp>
          <p:nvSpPr>
            <p:cNvPr id="65" name="Rounded Rectangle 64"/>
            <p:cNvSpPr/>
            <p:nvPr/>
          </p:nvSpPr>
          <p:spPr>
            <a:xfrm rot="16200000">
              <a:off x="-378880" y="1792367"/>
              <a:ext cx="2979615" cy="190183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B89B61">
                  <a:alpha val="51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8" rIns="91422" bIns="45718" rtlCol="0" anchor="ctr"/>
            <a:lstStyle/>
            <a:p>
              <a:pPr algn="ctr"/>
              <a:endParaRPr lang="en-US" sz="1500" dirty="0">
                <a:solidFill>
                  <a:srgbClr val="000000">
                    <a:lumMod val="75000"/>
                    <a:lumOff val="25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99490" y="1879725"/>
              <a:ext cx="995883" cy="1662037"/>
              <a:chOff x="4295272" y="1334873"/>
              <a:chExt cx="1284250" cy="1997886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4366256" y="2611321"/>
                <a:ext cx="1142280" cy="721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i="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Time taken to complete </a:t>
                </a:r>
              </a:p>
              <a:p>
                <a:pPr algn="ctr"/>
                <a:r>
                  <a:rPr lang="en-US" sz="1100" b="1" i="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Case load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295272" y="1334873"/>
                <a:ext cx="1284250" cy="51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i="1" dirty="0">
                    <a:solidFill>
                      <a:srgbClr val="000000"/>
                    </a:solidFill>
                    <a:ea typeface="Segoe UI" pitchFamily="34" charset="0"/>
                    <a:cs typeface="Segoe UI" pitchFamily="34" charset="0"/>
                  </a:rPr>
                  <a:t>Availability of Technician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488749" y="1291116"/>
              <a:ext cx="1423751" cy="523216"/>
            </a:xfrm>
            <a:prstGeom prst="rect">
              <a:avLst/>
            </a:prstGeom>
            <a:noFill/>
          </p:spPr>
          <p:txBody>
            <a:bodyPr wrap="none" lIns="91422" tIns="45718" rIns="91422" bIns="45718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Model Inputs to </a:t>
              </a:r>
            </a:p>
            <a:p>
              <a:r>
                <a:rPr lang="en-US" sz="1400" b="1" dirty="0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Optimizer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88121" y="1237444"/>
              <a:ext cx="256668" cy="564257"/>
            </a:xfrm>
            <a:prstGeom prst="rect">
              <a:avLst/>
            </a:prstGeom>
            <a:noFill/>
          </p:spPr>
          <p:txBody>
            <a:bodyPr wrap="square" lIns="91422" tIns="45718" rIns="91422" bIns="45718" rtlCol="0" anchor="ctr">
              <a:spAutoFit/>
            </a:bodyPr>
            <a:lstStyle/>
            <a:p>
              <a:pPr algn="ctr"/>
              <a:r>
                <a:rPr lang="en-US" sz="3100" dirty="0">
                  <a:solidFill>
                    <a:srgbClr val="000000">
                      <a:alpha val="25000"/>
                    </a:srgbClr>
                  </a:soli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 rot="16200000">
              <a:off x="1874740" y="1750522"/>
              <a:ext cx="2972519" cy="197842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B89B61">
                  <a:alpha val="51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8" rIns="91422" bIns="45718" rtlCol="0" anchor="ctr"/>
            <a:lstStyle/>
            <a:p>
              <a:pPr algn="ctr"/>
              <a:endParaRPr lang="en-US" sz="1500" dirty="0">
                <a:solidFill>
                  <a:srgbClr val="000000">
                    <a:lumMod val="75000"/>
                    <a:lumOff val="25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724635" y="1296261"/>
              <a:ext cx="1426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Optimize Supply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81114" y="1179001"/>
              <a:ext cx="379619" cy="564257"/>
            </a:xfrm>
            <a:prstGeom prst="rect">
              <a:avLst/>
            </a:prstGeom>
            <a:noFill/>
          </p:spPr>
          <p:txBody>
            <a:bodyPr wrap="square" lIns="91422" tIns="45718" rIns="91422" bIns="45718" rtlCol="0" anchor="ctr">
              <a:spAutoFit/>
            </a:bodyPr>
            <a:lstStyle/>
            <a:p>
              <a:pPr algn="ctr"/>
              <a:r>
                <a:rPr lang="en-US" sz="3100" dirty="0">
                  <a:solidFill>
                    <a:srgbClr val="000000">
                      <a:alpha val="25000"/>
                    </a:srgbClr>
                  </a:solidFill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pic>
          <p:nvPicPr>
            <p:cNvPr id="91" name="Picture 2" descr="https://cdn3.iconfinder.com/data/icons/gray-user-toolbar/512/worker-51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87" y="2244369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spiderwize.com/images/icons/po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10" y="3496542"/>
              <a:ext cx="633829" cy="63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www.lightspeedgmi.com/wp-content/uploads/2014/09/capacity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97" y="2298460"/>
              <a:ext cx="609738" cy="61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/>
            <p:cNvSpPr/>
            <p:nvPr/>
          </p:nvSpPr>
          <p:spPr>
            <a:xfrm>
              <a:off x="1064959" y="1875042"/>
              <a:ext cx="99588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i="1" dirty="0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Overall Capacity</a:t>
              </a: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2430705" y="2868206"/>
              <a:ext cx="1887576" cy="327519"/>
            </a:xfrm>
            <a:prstGeom prst="rect">
              <a:avLst/>
            </a:prstGeom>
            <a:solidFill>
              <a:srgbClr val="378D76">
                <a:alpha val="74902"/>
              </a:srgb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Model Validation</a:t>
              </a: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419566" y="2293229"/>
              <a:ext cx="1887576" cy="419032"/>
            </a:xfrm>
            <a:prstGeom prst="rect">
              <a:avLst/>
            </a:prstGeom>
            <a:solidFill>
              <a:srgbClr val="378D76">
                <a:alpha val="74902"/>
              </a:srgb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Use of LP Optimization Engine built in Python</a:t>
              </a: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436386" y="1786914"/>
              <a:ext cx="1887576" cy="395076"/>
            </a:xfrm>
            <a:prstGeom prst="rect">
              <a:avLst/>
            </a:prstGeom>
            <a:solidFill>
              <a:srgbClr val="378D76">
                <a:alpha val="74902"/>
              </a:srgb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Linear Programming Model</a:t>
              </a: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430704" y="3306964"/>
              <a:ext cx="1876437" cy="816308"/>
            </a:xfrm>
            <a:prstGeom prst="rect">
              <a:avLst/>
            </a:prstGeom>
            <a:solidFill>
              <a:srgbClr val="378D76">
                <a:alpha val="74902"/>
              </a:srgb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Use optimized supply to provide Analysts with insights &amp; enable them to take actions</a:t>
              </a:r>
            </a:p>
          </p:txBody>
        </p:sp>
        <p:pic>
          <p:nvPicPr>
            <p:cNvPr id="1026" name="Picture 2" descr="https://globalconnections.hsbc.com/assets/icon-tf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343" y="3468413"/>
              <a:ext cx="663646" cy="658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999869" y="3017305"/>
              <a:ext cx="99588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i="1" dirty="0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Demand Forecast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9149" y="1632572"/>
            <a:ext cx="9620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9BF8-C1F4-44B4-9BFB-9CA4233E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Multi-Year CoE with Leading Payments Provider </a:t>
            </a:r>
            <a:endParaRPr lang="en-US" dirty="0">
              <a:solidFill>
                <a:schemeClr val="lt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55F92C2-2BC3-4FB1-9A18-8DE93DE75446}"/>
              </a:ext>
            </a:extLst>
          </p:cNvPr>
          <p:cNvSpPr/>
          <p:nvPr/>
        </p:nvSpPr>
        <p:spPr>
          <a:xfrm>
            <a:off x="7645037" y="7162776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707104" y="3887118"/>
            <a:ext cx="2190509" cy="871487"/>
            <a:chOff x="7024803" y="3569987"/>
            <a:chExt cx="2190509" cy="871487"/>
          </a:xfrm>
        </p:grpSpPr>
        <p:sp>
          <p:nvSpPr>
            <p:cNvPr id="14" name="Rectangle 13"/>
            <p:cNvSpPr/>
            <p:nvPr/>
          </p:nvSpPr>
          <p:spPr>
            <a:xfrm>
              <a:off x="7024803" y="3569987"/>
              <a:ext cx="1645920" cy="871487"/>
            </a:xfrm>
            <a:prstGeom prst="rect">
              <a:avLst/>
            </a:prstGeom>
            <a:solidFill>
              <a:srgbClr val="3945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69138" y="3728867"/>
              <a:ext cx="16461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2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rtl val="0"/>
                </a:rPr>
                <a:t>Consumer</a:t>
              </a:r>
            </a:p>
            <a:p>
              <a:pPr marL="0" marR="0" lvl="2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rtl val="0"/>
                </a:rPr>
                <a:t>Insight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124985" y="3774542"/>
              <a:ext cx="412349" cy="400852"/>
              <a:chOff x="8137456" y="1034661"/>
              <a:chExt cx="722561" cy="720000"/>
            </a:xfrm>
          </p:grpSpPr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8137456" y="1034661"/>
                <a:ext cx="722561" cy="720000"/>
              </a:xfrm>
              <a:prstGeom prst="ellipse">
                <a:avLst/>
              </a:prstGeom>
              <a:solidFill>
                <a:srgbClr val="EAEAEA"/>
              </a:solidFill>
              <a:ln w="12700" cap="flat" cmpd="sng" algn="ctr">
                <a:solidFill>
                  <a:srgbClr val="E0E2E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64736" y="1160661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9" name="Rectangle 18"/>
          <p:cNvSpPr/>
          <p:nvPr/>
        </p:nvSpPr>
        <p:spPr>
          <a:xfrm>
            <a:off x="8534743" y="1001662"/>
            <a:ext cx="3415242" cy="1153235"/>
          </a:xfrm>
          <a:prstGeom prst="rect">
            <a:avLst/>
          </a:prstGeom>
          <a:solidFill>
            <a:srgbClr val="2E75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Segoe UI" pitchFamily="34" charset="0"/>
                <a:cs typeface="Arial" panose="020B0604020202020204" pitchFamily="34" charset="0"/>
              </a:rPr>
              <a:t>A single view of campaign performance aggregated at a across geographies that can be drilled further into programs, channels, campaigns according to user role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18517" y="3712495"/>
            <a:ext cx="3448204" cy="1389500"/>
          </a:xfrm>
          <a:prstGeom prst="rect">
            <a:avLst/>
          </a:prstGeom>
          <a:solidFill>
            <a:srgbClr val="39455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400" kern="0" dirty="0">
                <a:solidFill>
                  <a:prstClr val="white"/>
                </a:solidFill>
                <a:ea typeface="Segoe UI" pitchFamily="34" charset="0"/>
                <a:cs typeface="Arial" panose="020B0604020202020204" pitchFamily="34" charset="0"/>
              </a:rPr>
              <a:t>Understand drivers of customer engagement and uncovering factors driving business /product performance.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732186" y="1213991"/>
            <a:ext cx="1781200" cy="721923"/>
            <a:chOff x="7024802" y="1561891"/>
            <a:chExt cx="1781200" cy="721923"/>
          </a:xfrm>
        </p:grpSpPr>
        <p:sp>
          <p:nvSpPr>
            <p:cNvPr id="22" name="Rectangle 21"/>
            <p:cNvSpPr/>
            <p:nvPr/>
          </p:nvSpPr>
          <p:spPr>
            <a:xfrm>
              <a:off x="7024802" y="1561891"/>
              <a:ext cx="1645920" cy="721923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25842" y="1665842"/>
              <a:ext cx="12801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2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rtl val="0"/>
                </a:rPr>
                <a:t>Marketing Analytics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058244" y="1707578"/>
              <a:ext cx="429768" cy="429768"/>
              <a:chOff x="10520810" y="933002"/>
              <a:chExt cx="848018" cy="84501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0520810" y="933002"/>
                <a:ext cx="848018" cy="845013"/>
              </a:xfrm>
              <a:prstGeom prst="ellipse">
                <a:avLst/>
              </a:prstGeom>
              <a:solidFill>
                <a:srgbClr val="EAEAEA"/>
              </a:solidFill>
              <a:ln w="12700" cap="flat" cmpd="sng" algn="ctr">
                <a:solidFill>
                  <a:srgbClr val="E0E2E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244643">
                <a:off x="10646391" y="1108678"/>
                <a:ext cx="299401" cy="342169"/>
              </a:xfrm>
              <a:prstGeom prst="rect">
                <a:avLst/>
              </a:prstGeom>
            </p:spPr>
          </p:pic>
          <p:pic>
            <p:nvPicPr>
              <p:cNvPr id="27" name="Picture 16" descr="Image result for corporate icon png"/>
              <p:cNvPicPr>
                <a:picLocks noChangeAspect="1" noChangeArrowheads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77374" y="1192036"/>
                <a:ext cx="397980" cy="50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676D949-E033-4137-B508-C64C09E53F8F}"/>
              </a:ext>
            </a:extLst>
          </p:cNvPr>
          <p:cNvSpPr/>
          <p:nvPr/>
        </p:nvSpPr>
        <p:spPr>
          <a:xfrm>
            <a:off x="8502260" y="2275772"/>
            <a:ext cx="3460438" cy="1317778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Segoe UI" pitchFamily="34" charset="0"/>
                <a:cs typeface="Arial" panose="020B0604020202020204" pitchFamily="34" charset="0"/>
              </a:rPr>
              <a:t>Customer acquisition and activation journey from TOF to Conversion visualized through Tableau funnel dashboards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729429" y="2516302"/>
            <a:ext cx="1781199" cy="823817"/>
            <a:chOff x="7031402" y="2561336"/>
            <a:chExt cx="1781199" cy="8238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624BD2-01CA-487D-86E6-8826F6D39579}"/>
                </a:ext>
              </a:extLst>
            </p:cNvPr>
            <p:cNvSpPr/>
            <p:nvPr/>
          </p:nvSpPr>
          <p:spPr>
            <a:xfrm>
              <a:off x="7031402" y="2561336"/>
              <a:ext cx="1639320" cy="823817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C0D99B-F40C-4687-88D6-7711A1254754}"/>
                </a:ext>
              </a:extLst>
            </p:cNvPr>
            <p:cNvSpPr/>
            <p:nvPr/>
          </p:nvSpPr>
          <p:spPr>
            <a:xfrm>
              <a:off x="7532441" y="2680281"/>
              <a:ext cx="12801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2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sym typeface="Arial"/>
                  <a:rtl val="0"/>
                </a:rPr>
                <a:t>Web Analytics</a:t>
              </a:r>
            </a:p>
          </p:txBody>
        </p:sp>
        <p:pic>
          <p:nvPicPr>
            <p:cNvPr id="32" name="Picture 31" descr="Image result for product icon logo">
              <a:extLst>
                <a:ext uri="{FF2B5EF4-FFF2-40B4-BE49-F238E27FC236}">
                  <a16:creationId xmlns:a16="http://schemas.microsoft.com/office/drawing/2014/main" id="{A9C7D883-FB48-4327-89C4-B47F17A517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64843" y="2723312"/>
              <a:ext cx="444018" cy="452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Rectangle 32"/>
          <p:cNvSpPr/>
          <p:nvPr/>
        </p:nvSpPr>
        <p:spPr bwMode="auto">
          <a:xfrm>
            <a:off x="7000032" y="607373"/>
            <a:ext cx="4952890" cy="2916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rPr>
              <a:t>Solutions by Business Unit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0589" y="-88881"/>
            <a:ext cx="795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8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The LatentView Approach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5326" y="904273"/>
            <a:ext cx="9996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We empower customers in their </a:t>
            </a:r>
            <a:r>
              <a:rPr kumimoji="0" lang="en-IN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digital transformation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journey by helping them move up the </a:t>
            </a:r>
            <a:r>
              <a:rPr kumimoji="0" lang="en-IN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analytics maturity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curve through </a:t>
            </a:r>
            <a:r>
              <a:rPr kumimoji="0" lang="en-IN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actionable insights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that leads to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data-driven decisions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82876" y="848065"/>
            <a:ext cx="10120923" cy="1437331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451718" y="3241117"/>
            <a:ext cx="3409610" cy="1203491"/>
            <a:chOff x="1646943" y="4076971"/>
            <a:chExt cx="4202455" cy="1203491"/>
          </a:xfrm>
        </p:grpSpPr>
        <p:sp>
          <p:nvSpPr>
            <p:cNvPr id="22" name="TextBox 21"/>
            <p:cNvSpPr txBox="1"/>
            <p:nvPr/>
          </p:nvSpPr>
          <p:spPr>
            <a:xfrm>
              <a:off x="1646943" y="4076971"/>
              <a:ext cx="34297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28437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ACTIONABLE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0614" y="4511021"/>
              <a:ext cx="37287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INSIGHTS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11904" y="2532946"/>
            <a:ext cx="7503219" cy="2385825"/>
            <a:chOff x="655763" y="3139069"/>
            <a:chExt cx="7503219" cy="2385825"/>
          </a:xfrm>
        </p:grpSpPr>
        <p:sp>
          <p:nvSpPr>
            <p:cNvPr id="25" name="Equal 24"/>
            <p:cNvSpPr/>
            <p:nvPr/>
          </p:nvSpPr>
          <p:spPr>
            <a:xfrm>
              <a:off x="7463523" y="4153294"/>
              <a:ext cx="695459" cy="406112"/>
            </a:xfrm>
            <a:prstGeom prst="mathEqual">
              <a:avLst>
                <a:gd name="adj1" fmla="val 23520"/>
                <a:gd name="adj2" fmla="val 40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Plus 25"/>
            <p:cNvSpPr/>
            <p:nvPr/>
          </p:nvSpPr>
          <p:spPr>
            <a:xfrm>
              <a:off x="4145348" y="4850363"/>
              <a:ext cx="357753" cy="386588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Plus 26"/>
            <p:cNvSpPr/>
            <p:nvPr/>
          </p:nvSpPr>
          <p:spPr>
            <a:xfrm>
              <a:off x="5665878" y="4342883"/>
              <a:ext cx="357753" cy="386588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766303" y="4153294"/>
              <a:ext cx="1371600" cy="137160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6087534" y="4399044"/>
              <a:ext cx="1097280" cy="109728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8437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TECH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133831" y="3139069"/>
              <a:ext cx="2478998" cy="1612794"/>
              <a:chOff x="7882871" y="2986669"/>
              <a:chExt cx="2478998" cy="1612794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7882871" y="2986669"/>
                <a:ext cx="1642626" cy="1612794"/>
              </a:xfrm>
              <a:prstGeom prst="ellipse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289229" y="3618348"/>
                <a:ext cx="2072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MATH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55763" y="3701251"/>
              <a:ext cx="2242828" cy="1795073"/>
              <a:chOff x="3642803" y="3701251"/>
              <a:chExt cx="2242828" cy="1795073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3642803" y="3701251"/>
                <a:ext cx="1795073" cy="1795073"/>
              </a:xfrm>
              <a:prstGeom prst="ellipse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812991" y="4389207"/>
                <a:ext cx="2072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BUSINESS</a:t>
                </a:r>
              </a:p>
            </p:txBody>
          </p:sp>
        </p:grpSp>
        <p:sp>
          <p:nvSpPr>
            <p:cNvPr id="32" name="Plus 31"/>
            <p:cNvSpPr/>
            <p:nvPr/>
          </p:nvSpPr>
          <p:spPr>
            <a:xfrm>
              <a:off x="2442330" y="3956295"/>
              <a:ext cx="357753" cy="386588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70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Trusted Analytics Partner to the World's Most Recognizable Brands</a:t>
            </a:r>
          </a:p>
        </p:txBody>
      </p:sp>
      <p:pic>
        <p:nvPicPr>
          <p:cNvPr id="21" name="Picture 6" descr="Image result for whirlpool logo">
            <a:extLst>
              <a:ext uri="{FF2B5EF4-FFF2-40B4-BE49-F238E27FC236}">
                <a16:creationId xmlns:a16="http://schemas.microsoft.com/office/drawing/2014/main" id="{92D42093-38C2-4446-849E-1BB686355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4447" y="5504606"/>
            <a:ext cx="1376168" cy="45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Image result for metlife logo transparent">
            <a:extLst>
              <a:ext uri="{FF2B5EF4-FFF2-40B4-BE49-F238E27FC236}">
                <a16:creationId xmlns:a16="http://schemas.microsoft.com/office/drawing/2014/main" id="{2BF8B83F-5CB5-4ED8-B6E5-4841675D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101" y="4373194"/>
            <a:ext cx="1291273" cy="30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united logo">
            <a:extLst>
              <a:ext uri="{FF2B5EF4-FFF2-40B4-BE49-F238E27FC236}">
                <a16:creationId xmlns:a16="http://schemas.microsoft.com/office/drawing/2014/main" id="{CD2039D6-14A7-418F-A122-1BC14E1C8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4979" y="4473900"/>
            <a:ext cx="1778644" cy="3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DF66F6-B0E2-48EC-810D-D56CF2DB79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316" y="4299756"/>
            <a:ext cx="1851884" cy="496653"/>
          </a:xfrm>
          <a:prstGeom prst="rect">
            <a:avLst/>
          </a:prstGeom>
        </p:spPr>
      </p:pic>
      <p:pic>
        <p:nvPicPr>
          <p:cNvPr id="29" name="Picture 36" descr="Image result for ebay logo transparent">
            <a:extLst>
              <a:ext uri="{FF2B5EF4-FFF2-40B4-BE49-F238E27FC236}">
                <a16:creationId xmlns:a16="http://schemas.microsoft.com/office/drawing/2014/main" id="{63E64E84-74DF-4B21-AD3F-63B525D0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4255" y="3359914"/>
            <a:ext cx="1154281" cy="5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0" descr="Image result for PayPal logo transparent">
            <a:extLst>
              <a:ext uri="{FF2B5EF4-FFF2-40B4-BE49-F238E27FC236}">
                <a16:creationId xmlns:a16="http://schemas.microsoft.com/office/drawing/2014/main" id="{E4D85151-71E8-4799-B54D-2AD746813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4310" y="3410069"/>
            <a:ext cx="1167090" cy="40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0" descr="Image result for microsoft logo transparent background">
            <a:extLst>
              <a:ext uri="{FF2B5EF4-FFF2-40B4-BE49-F238E27FC236}">
                <a16:creationId xmlns:a16="http://schemas.microsoft.com/office/drawing/2014/main" id="{FA47834F-1A46-4D77-9F83-F01064DC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1348" y="933136"/>
            <a:ext cx="1843014" cy="68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2" descr="Image result for bmw logo transparent background">
            <a:extLst>
              <a:ext uri="{FF2B5EF4-FFF2-40B4-BE49-F238E27FC236}">
                <a16:creationId xmlns:a16="http://schemas.microsoft.com/office/drawing/2014/main" id="{6F50FB3A-5E32-4152-9574-AA7AF04C5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0327" y="2063093"/>
            <a:ext cx="719168" cy="7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facebook logo">
            <a:extLst>
              <a:ext uri="{FF2B5EF4-FFF2-40B4-BE49-F238E27FC236}">
                <a16:creationId xmlns:a16="http://schemas.microsoft.com/office/drawing/2014/main" id="{63A93592-A727-46E4-88E0-F77B7FFC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596" y="859233"/>
            <a:ext cx="918630" cy="91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Google logo">
            <a:extLst>
              <a:ext uri="{FF2B5EF4-FFF2-40B4-BE49-F238E27FC236}">
                <a16:creationId xmlns:a16="http://schemas.microsoft.com/office/drawing/2014/main" id="{269110D6-6D73-4EBC-AC11-BD6F29FA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1798" y="1127617"/>
            <a:ext cx="1168265" cy="3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9B84481-4985-4977-A1F5-AA06F059678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1493" y="3359914"/>
            <a:ext cx="2008593" cy="52857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BD99FBC-A685-40AF-9E91-8F4AA25C2B7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1492" y="5484781"/>
            <a:ext cx="1711967" cy="434724"/>
          </a:xfrm>
          <a:prstGeom prst="rect">
            <a:avLst/>
          </a:prstGeom>
        </p:spPr>
      </p:pic>
      <p:pic>
        <p:nvPicPr>
          <p:cNvPr id="50" name="Picture 14" descr="Image result for warner logo latest">
            <a:extLst>
              <a:ext uri="{FF2B5EF4-FFF2-40B4-BE49-F238E27FC236}">
                <a16:creationId xmlns:a16="http://schemas.microsoft.com/office/drawing/2014/main" id="{749E46AF-863E-453C-9270-7ED546B9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8118" y="3240179"/>
            <a:ext cx="793215" cy="7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Image result for uber logo latest">
            <a:extLst>
              <a:ext uri="{FF2B5EF4-FFF2-40B4-BE49-F238E27FC236}">
                <a16:creationId xmlns:a16="http://schemas.microsoft.com/office/drawing/2014/main" id="{D437DF88-1810-4404-BCF8-44DE40DFF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02" t="39392" r="27620" b="38031"/>
          <a:stretch/>
        </p:blipFill>
        <p:spPr bwMode="auto">
          <a:xfrm>
            <a:off x="3104255" y="1178065"/>
            <a:ext cx="1259516" cy="2939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Image result for adobe">
            <a:extLst>
              <a:ext uri="{FF2B5EF4-FFF2-40B4-BE49-F238E27FC236}">
                <a16:creationId xmlns:a16="http://schemas.microsoft.com/office/drawing/2014/main" id="{6C958F78-7959-43E7-852D-EC9801A9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6787" y="5581595"/>
            <a:ext cx="1354505" cy="3555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apple logo">
            <a:extLst>
              <a:ext uri="{FF2B5EF4-FFF2-40B4-BE49-F238E27FC236}">
                <a16:creationId xmlns:a16="http://schemas.microsoft.com/office/drawing/2014/main" id="{7DB34F54-44C4-4646-8DDF-7D9BF803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2284" y="939666"/>
            <a:ext cx="584035" cy="7558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0B99985-1B7B-492C-ACD8-BE83A256CEFB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5207" y="3917269"/>
            <a:ext cx="1504701" cy="15047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946A32C-3FA7-437B-9C31-7AE3511EA91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1492" y="4227267"/>
            <a:ext cx="1608594" cy="641630"/>
          </a:xfrm>
          <a:prstGeom prst="rect">
            <a:avLst/>
          </a:prstGeom>
        </p:spPr>
      </p:pic>
      <p:pic>
        <p:nvPicPr>
          <p:cNvPr id="59" name="Picture 2" descr="Image result for exxon logo">
            <a:extLst>
              <a:ext uri="{FF2B5EF4-FFF2-40B4-BE49-F238E27FC236}">
                <a16:creationId xmlns:a16="http://schemas.microsoft.com/office/drawing/2014/main" id="{437A7E30-5D2C-4696-B8F8-F219FB59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187" y="5041249"/>
            <a:ext cx="2360338" cy="132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26916E-D8EF-4A83-A92B-79915E8C47A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58" y="5302925"/>
            <a:ext cx="809664" cy="897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870B2-8BD2-4759-8F53-C8FE6C9C5AA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6" y="1973765"/>
            <a:ext cx="1291998" cy="884428"/>
          </a:xfrm>
          <a:prstGeom prst="rect">
            <a:avLst/>
          </a:prstGeom>
        </p:spPr>
      </p:pic>
      <p:pic>
        <p:nvPicPr>
          <p:cNvPr id="1030" name="Picture 6" descr="Image result for luxottica">
            <a:extLst>
              <a:ext uri="{FF2B5EF4-FFF2-40B4-BE49-F238E27FC236}">
                <a16:creationId xmlns:a16="http://schemas.microsoft.com/office/drawing/2014/main" id="{E2E41495-F3C0-4540-BF80-16B23A01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06" y="2145894"/>
            <a:ext cx="1724917" cy="60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ooking.com">
            <a:extLst>
              <a:ext uri="{FF2B5EF4-FFF2-40B4-BE49-F238E27FC236}">
                <a16:creationId xmlns:a16="http://schemas.microsoft.com/office/drawing/2014/main" id="{FC98E906-9936-4A11-B15E-BED60A432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5" b="14111"/>
          <a:stretch/>
        </p:blipFill>
        <p:spPr bwMode="auto">
          <a:xfrm>
            <a:off x="6862266" y="1846010"/>
            <a:ext cx="1724917" cy="12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henkel">
            <a:extLst>
              <a:ext uri="{FF2B5EF4-FFF2-40B4-BE49-F238E27FC236}">
                <a16:creationId xmlns:a16="http://schemas.microsoft.com/office/drawing/2014/main" id="{88134FB5-5B67-4002-BEB1-38894EE3C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298" y="1899524"/>
            <a:ext cx="1949263" cy="109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8412B-D32A-4460-8A6B-7E6D42CF8EBC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1125" r="3845" b="15753"/>
          <a:stretch/>
        </p:blipFill>
        <p:spPr>
          <a:xfrm>
            <a:off x="983993" y="3028039"/>
            <a:ext cx="1724917" cy="7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Differentiators</a:t>
            </a:r>
            <a:endParaRPr lang="en-US" sz="2800" b="0" i="0" u="none" strike="noStrike" cap="none" dirty="0"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7426A06-D71E-4B6C-B440-991209155F2C}"/>
              </a:ext>
            </a:extLst>
          </p:cNvPr>
          <p:cNvSpPr/>
          <p:nvPr/>
        </p:nvSpPr>
        <p:spPr>
          <a:xfrm>
            <a:off x="798776" y="4512215"/>
            <a:ext cx="419811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2EE1E23-EB2A-4A3E-B730-644D1B8E36B4}"/>
              </a:ext>
            </a:extLst>
          </p:cNvPr>
          <p:cNvSpPr/>
          <p:nvPr/>
        </p:nvSpPr>
        <p:spPr>
          <a:xfrm>
            <a:off x="798776" y="4512215"/>
            <a:ext cx="133654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0301BE2-E355-45C9-9910-EDB611727888}"/>
              </a:ext>
            </a:extLst>
          </p:cNvPr>
          <p:cNvSpPr/>
          <p:nvPr/>
        </p:nvSpPr>
        <p:spPr>
          <a:xfrm>
            <a:off x="798775" y="1113873"/>
            <a:ext cx="419811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18CF4CC-BDF0-46F2-AF69-0DC7DDFA730E}"/>
              </a:ext>
            </a:extLst>
          </p:cNvPr>
          <p:cNvSpPr/>
          <p:nvPr/>
        </p:nvSpPr>
        <p:spPr>
          <a:xfrm>
            <a:off x="798775" y="2257416"/>
            <a:ext cx="419811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FA8233E-2B3E-4B55-9665-10A952A77634}"/>
              </a:ext>
            </a:extLst>
          </p:cNvPr>
          <p:cNvSpPr/>
          <p:nvPr/>
        </p:nvSpPr>
        <p:spPr>
          <a:xfrm>
            <a:off x="798775" y="3379555"/>
            <a:ext cx="419811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9EB5440-2B39-4C59-9FBE-BB3CC0CD9770}"/>
              </a:ext>
            </a:extLst>
          </p:cNvPr>
          <p:cNvSpPr/>
          <p:nvPr/>
        </p:nvSpPr>
        <p:spPr>
          <a:xfrm>
            <a:off x="798775" y="1113873"/>
            <a:ext cx="1336540" cy="1097280"/>
          </a:xfrm>
          <a:prstGeom prst="rect">
            <a:avLst/>
          </a:prstGeom>
          <a:solidFill>
            <a:schemeClr val="tx2">
              <a:alpha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8AE3FF8-E69D-4EEA-9435-642243EEF9EB}"/>
              </a:ext>
            </a:extLst>
          </p:cNvPr>
          <p:cNvSpPr/>
          <p:nvPr/>
        </p:nvSpPr>
        <p:spPr>
          <a:xfrm>
            <a:off x="798775" y="2244537"/>
            <a:ext cx="1336540" cy="1097280"/>
          </a:xfrm>
          <a:prstGeom prst="rect">
            <a:avLst/>
          </a:prstGeom>
          <a:solidFill>
            <a:schemeClr val="tx2">
              <a:alpha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054B4D4-850C-40FF-A202-94AD18F330F0}"/>
              </a:ext>
            </a:extLst>
          </p:cNvPr>
          <p:cNvSpPr/>
          <p:nvPr/>
        </p:nvSpPr>
        <p:spPr>
          <a:xfrm>
            <a:off x="798775" y="3379555"/>
            <a:ext cx="133654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AD8D858-9342-49BB-BDF3-FA71B685D31F}"/>
              </a:ext>
            </a:extLst>
          </p:cNvPr>
          <p:cNvSpPr txBox="1"/>
          <p:nvPr/>
        </p:nvSpPr>
        <p:spPr>
          <a:xfrm>
            <a:off x="2258882" y="1431681"/>
            <a:ext cx="27583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Specialist in Business focused analytics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F3842A5-C785-42CA-B5B2-2B7800686CEF}"/>
              </a:ext>
            </a:extLst>
          </p:cNvPr>
          <p:cNvSpPr txBox="1"/>
          <p:nvPr/>
        </p:nvSpPr>
        <p:spPr>
          <a:xfrm>
            <a:off x="2258882" y="2470012"/>
            <a:ext cx="276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Experts in unconventional data sources &amp; cloud based data ecosystem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CA6371D-EEF6-46B1-9052-FC6E80E433E4}"/>
              </a:ext>
            </a:extLst>
          </p:cNvPr>
          <p:cNvSpPr txBox="1"/>
          <p:nvPr/>
        </p:nvSpPr>
        <p:spPr>
          <a:xfrm>
            <a:off x="2242480" y="3669425"/>
            <a:ext cx="277476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Cutting edge customizable proprietary solutions &amp; reusable Framework	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9E147B-2A46-4DE7-B516-3DBEAA905F7B}"/>
              </a:ext>
            </a:extLst>
          </p:cNvPr>
          <p:cNvSpPr txBox="1"/>
          <p:nvPr/>
        </p:nvSpPr>
        <p:spPr>
          <a:xfrm>
            <a:off x="2258883" y="4830023"/>
            <a:ext cx="2750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Focus on Innovation &amp; Thought Leadership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FC48CC8-0D69-495A-9615-8147FD90D822}"/>
              </a:ext>
            </a:extLst>
          </p:cNvPr>
          <p:cNvSpPr/>
          <p:nvPr/>
        </p:nvSpPr>
        <p:spPr>
          <a:xfrm>
            <a:off x="4998596" y="1114599"/>
            <a:ext cx="3270682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77187AE-A27C-4FBC-A7BD-4D14FB7A6090}"/>
              </a:ext>
            </a:extLst>
          </p:cNvPr>
          <p:cNvSpPr/>
          <p:nvPr/>
        </p:nvSpPr>
        <p:spPr>
          <a:xfrm>
            <a:off x="4998596" y="2245263"/>
            <a:ext cx="3270682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2079949-72BA-4DDC-B7B9-B0A7DD444EF5}"/>
              </a:ext>
            </a:extLst>
          </p:cNvPr>
          <p:cNvSpPr/>
          <p:nvPr/>
        </p:nvSpPr>
        <p:spPr>
          <a:xfrm>
            <a:off x="4998596" y="3380281"/>
            <a:ext cx="3270682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03F0143-50D1-45C2-ADFE-A8557F266FE2}"/>
              </a:ext>
            </a:extLst>
          </p:cNvPr>
          <p:cNvSpPr/>
          <p:nvPr/>
        </p:nvSpPr>
        <p:spPr>
          <a:xfrm>
            <a:off x="4998597" y="4512941"/>
            <a:ext cx="3270682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7DBFC7D-3E66-4C1D-BE08-0D7A528B17D6}"/>
              </a:ext>
            </a:extLst>
          </p:cNvPr>
          <p:cNvSpPr txBox="1"/>
          <p:nvPr/>
        </p:nvSpPr>
        <p:spPr>
          <a:xfrm>
            <a:off x="5827888" y="1336362"/>
            <a:ext cx="22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Single minded focus to create strong Impact on business metrics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367E0FB-DD84-4CAF-81BC-FC9501118A83}"/>
              </a:ext>
            </a:extLst>
          </p:cNvPr>
          <p:cNvSpPr txBox="1"/>
          <p:nvPr/>
        </p:nvSpPr>
        <p:spPr>
          <a:xfrm>
            <a:off x="5892642" y="4809513"/>
            <a:ext cx="2329879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Institutionalized </a:t>
            </a:r>
            <a:r>
              <a:rPr lang="en-US" sz="1200" b="1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Idea Labs</a:t>
            </a:r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 for innovation and research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9C67C82-B3DB-4311-BF07-AFEBDDF248FB}"/>
              </a:ext>
            </a:extLst>
          </p:cNvPr>
          <p:cNvSpPr txBox="1"/>
          <p:nvPr/>
        </p:nvSpPr>
        <p:spPr>
          <a:xfrm>
            <a:off x="5849098" y="3704554"/>
            <a:ext cx="2471394" cy="6463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Smart Insights </a:t>
            </a:r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-  External data driven trend identification platform to power product innovation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75AEE3F-2930-408E-9AAE-50333E474C98}"/>
              </a:ext>
            </a:extLst>
          </p:cNvPr>
          <p:cNvSpPr txBox="1"/>
          <p:nvPr/>
        </p:nvSpPr>
        <p:spPr>
          <a:xfrm>
            <a:off x="5849909" y="2571616"/>
            <a:ext cx="2123925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Partnership with </a:t>
            </a:r>
            <a:r>
              <a:rPr lang="en-US" sz="1200" b="1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Amazon AWS</a:t>
            </a:r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 &amp; </a:t>
            </a:r>
            <a:r>
              <a:rPr lang="en-US" sz="1200" b="1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Microsoft Azure</a:t>
            </a:r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8CA09BE-A499-4BEF-ABBA-4CF6310EB6D4}"/>
              </a:ext>
            </a:extLst>
          </p:cNvPr>
          <p:cNvSpPr txBox="1"/>
          <p:nvPr/>
        </p:nvSpPr>
        <p:spPr>
          <a:xfrm>
            <a:off x="5048607" y="2525975"/>
            <a:ext cx="692697" cy="2769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FFDE96-AE39-428C-AFC6-63E502FB788F}"/>
              </a:ext>
            </a:extLst>
          </p:cNvPr>
          <p:cNvSpPr/>
          <p:nvPr/>
        </p:nvSpPr>
        <p:spPr>
          <a:xfrm>
            <a:off x="8269278" y="1113873"/>
            <a:ext cx="3227138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C363221-2D02-4B56-8095-826FEFB780B8}"/>
              </a:ext>
            </a:extLst>
          </p:cNvPr>
          <p:cNvSpPr/>
          <p:nvPr/>
        </p:nvSpPr>
        <p:spPr>
          <a:xfrm>
            <a:off x="8269278" y="2244537"/>
            <a:ext cx="3227138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0993045-865E-48D0-B85B-D296054BBCEF}"/>
              </a:ext>
            </a:extLst>
          </p:cNvPr>
          <p:cNvSpPr/>
          <p:nvPr/>
        </p:nvSpPr>
        <p:spPr>
          <a:xfrm>
            <a:off x="8269278" y="3379555"/>
            <a:ext cx="3227138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4C6B0CC-843D-4027-879C-6938FDABE038}"/>
              </a:ext>
            </a:extLst>
          </p:cNvPr>
          <p:cNvSpPr/>
          <p:nvPr/>
        </p:nvSpPr>
        <p:spPr>
          <a:xfrm>
            <a:off x="8269279" y="4512215"/>
            <a:ext cx="3227138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7DB3239-2077-4906-A514-A1792D2B5D22}"/>
              </a:ext>
            </a:extLst>
          </p:cNvPr>
          <p:cNvSpPr txBox="1"/>
          <p:nvPr/>
        </p:nvSpPr>
        <p:spPr>
          <a:xfrm>
            <a:off x="9003810" y="1444491"/>
            <a:ext cx="228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33% of our people have business degree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77E1CAF-DBD5-47A2-A464-C082B0F79477}"/>
              </a:ext>
            </a:extLst>
          </p:cNvPr>
          <p:cNvSpPr txBox="1"/>
          <p:nvPr/>
        </p:nvSpPr>
        <p:spPr>
          <a:xfrm>
            <a:off x="9068564" y="4808787"/>
            <a:ext cx="2329879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Partnership with IIT to create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IIT data labs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15A468-2450-4E94-AB78-D455501336B7}"/>
              </a:ext>
            </a:extLst>
          </p:cNvPr>
          <p:cNvSpPr txBox="1"/>
          <p:nvPr/>
        </p:nvSpPr>
        <p:spPr>
          <a:xfrm>
            <a:off x="9068565" y="3692942"/>
            <a:ext cx="2471394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Casper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– AI based self-service conservational assistant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0B7A4C1-1215-4688-B96D-D07A61A42AAB}"/>
              </a:ext>
            </a:extLst>
          </p:cNvPr>
          <p:cNvSpPr txBox="1"/>
          <p:nvPr/>
        </p:nvSpPr>
        <p:spPr>
          <a:xfrm>
            <a:off x="9025831" y="2570890"/>
            <a:ext cx="2123925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Microsoft’s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Gold Analytics Partner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D4779CB8-0C5E-4714-894C-32A0AEF7C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364" y="2615964"/>
            <a:ext cx="605294" cy="478146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7DE8011-F972-4638-BB6B-B84F0211C016}"/>
              </a:ext>
            </a:extLst>
          </p:cNvPr>
          <p:cNvCxnSpPr/>
          <p:nvPr/>
        </p:nvCxnSpPr>
        <p:spPr>
          <a:xfrm>
            <a:off x="2135315" y="1113873"/>
            <a:ext cx="0" cy="449562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94AFE45-B57A-4984-B619-212FB137D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19" y="1027659"/>
            <a:ext cx="1292464" cy="1347333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5AF987D-A84F-4A06-A9C8-06223BE57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96" y="2257416"/>
            <a:ext cx="1390008" cy="129246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B417343-F32E-4BFD-9998-6403FB13E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45" y="3298640"/>
            <a:ext cx="1347333" cy="129246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29097C2-4A1F-4D5D-858D-DEBF4765E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967" y="1248503"/>
            <a:ext cx="1042506" cy="969348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FD7C8997-EC4A-476E-8177-5A80E078A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962" y="3595622"/>
            <a:ext cx="902286" cy="86570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5B54E0F-D4EC-4301-AE57-36F41B04C0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876" y="4516154"/>
            <a:ext cx="1030313" cy="102421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DE40E78-D411-4666-A386-715E6F9A13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345" y="1335030"/>
            <a:ext cx="1018120" cy="86570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6397D3D4-2A00-43D4-8343-4C8612EA84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95" y="4599815"/>
            <a:ext cx="871804" cy="86570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F141C5E3-CADA-4D89-A3FD-9526DC08EC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345" y="2367109"/>
            <a:ext cx="981541" cy="96934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F4953C9D-D974-486E-95E7-B4C1308EDD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870" y="3512019"/>
            <a:ext cx="896190" cy="86570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EDE0D08-CA43-49D3-9B6B-DA5E678895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231" y="4501694"/>
            <a:ext cx="1085182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62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07603" y="2291201"/>
            <a:ext cx="8074354" cy="914400"/>
          </a:xfrm>
        </p:spPr>
        <p:txBody>
          <a:bodyPr/>
          <a:lstStyle/>
          <a:p>
            <a:r>
              <a:rPr lang="en-IN" dirty="0"/>
              <a:t>Our Approach on Building an Enterprise Analytics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8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77E1-FC85-4FF8-B237-C2E06076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Enterprise Analytics Solution</a:t>
            </a:r>
          </a:p>
        </p:txBody>
      </p:sp>
      <p:sp>
        <p:nvSpPr>
          <p:cNvPr id="95" name="Rectangle: Rounded Corners 38">
            <a:extLst>
              <a:ext uri="{FF2B5EF4-FFF2-40B4-BE49-F238E27FC236}">
                <a16:creationId xmlns:a16="http://schemas.microsoft.com/office/drawing/2014/main" id="{771FDF01-B062-B142-A4A2-BC8A57D60C5E}"/>
              </a:ext>
            </a:extLst>
          </p:cNvPr>
          <p:cNvSpPr/>
          <p:nvPr/>
        </p:nvSpPr>
        <p:spPr>
          <a:xfrm>
            <a:off x="10258482" y="1407597"/>
            <a:ext cx="1755179" cy="43883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rapezoid 95">
            <a:extLst>
              <a:ext uri="{FF2B5EF4-FFF2-40B4-BE49-F238E27FC236}">
                <a16:creationId xmlns:a16="http://schemas.microsoft.com/office/drawing/2014/main" id="{70170AE7-6E9F-4B45-8636-E8D1C396ECC7}"/>
              </a:ext>
            </a:extLst>
          </p:cNvPr>
          <p:cNvSpPr/>
          <p:nvPr/>
        </p:nvSpPr>
        <p:spPr>
          <a:xfrm rot="16200000">
            <a:off x="4180402" y="498778"/>
            <a:ext cx="4624578" cy="6539604"/>
          </a:xfrm>
          <a:prstGeom prst="trapezoid">
            <a:avLst>
              <a:gd name="adj" fmla="val 14684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EF28FF17-EC18-3445-AC8F-606209E4A494}"/>
              </a:ext>
            </a:extLst>
          </p:cNvPr>
          <p:cNvCxnSpPr>
            <a:cxnSpLocks/>
          </p:cNvCxnSpPr>
          <p:nvPr/>
        </p:nvCxnSpPr>
        <p:spPr>
          <a:xfrm flipV="1">
            <a:off x="4812860" y="3474115"/>
            <a:ext cx="534439" cy="1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2A5B1C1-8856-ED41-8591-E46206E0F290}"/>
              </a:ext>
            </a:extLst>
          </p:cNvPr>
          <p:cNvCxnSpPr>
            <a:cxnSpLocks/>
          </p:cNvCxnSpPr>
          <p:nvPr/>
        </p:nvCxnSpPr>
        <p:spPr>
          <a:xfrm flipV="1">
            <a:off x="9553715" y="3388993"/>
            <a:ext cx="808357" cy="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6B220ED-F6B6-AC40-98C3-1F1BD36C75DD}"/>
              </a:ext>
            </a:extLst>
          </p:cNvPr>
          <p:cNvCxnSpPr>
            <a:cxnSpLocks/>
          </p:cNvCxnSpPr>
          <p:nvPr/>
        </p:nvCxnSpPr>
        <p:spPr>
          <a:xfrm>
            <a:off x="9553715" y="4373760"/>
            <a:ext cx="808357" cy="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E95A554-7C46-1343-B0B6-C51F96125C86}"/>
              </a:ext>
            </a:extLst>
          </p:cNvPr>
          <p:cNvCxnSpPr>
            <a:cxnSpLocks/>
          </p:cNvCxnSpPr>
          <p:nvPr/>
        </p:nvCxnSpPr>
        <p:spPr>
          <a:xfrm flipV="1">
            <a:off x="9553715" y="5431150"/>
            <a:ext cx="808357" cy="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15F57E6C-CFD3-5F4E-9144-E9DE07D153E7}"/>
              </a:ext>
            </a:extLst>
          </p:cNvPr>
          <p:cNvCxnSpPr>
            <a:cxnSpLocks/>
          </p:cNvCxnSpPr>
          <p:nvPr/>
        </p:nvCxnSpPr>
        <p:spPr>
          <a:xfrm>
            <a:off x="9553715" y="2172190"/>
            <a:ext cx="808357" cy="264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06427AC1-104B-AF4D-9634-BE6185F258CE}"/>
              </a:ext>
            </a:extLst>
          </p:cNvPr>
          <p:cNvCxnSpPr>
            <a:cxnSpLocks/>
          </p:cNvCxnSpPr>
          <p:nvPr/>
        </p:nvCxnSpPr>
        <p:spPr>
          <a:xfrm flipV="1">
            <a:off x="9553715" y="1790949"/>
            <a:ext cx="808357" cy="3812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30E873E-6EC0-624C-A7B0-8D626A90907E}"/>
              </a:ext>
            </a:extLst>
          </p:cNvPr>
          <p:cNvSpPr/>
          <p:nvPr/>
        </p:nvSpPr>
        <p:spPr bwMode="auto">
          <a:xfrm>
            <a:off x="3488145" y="2408593"/>
            <a:ext cx="1271501" cy="2131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Lake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8384C96-0EB6-9441-BFBE-7064F4C365E5}"/>
              </a:ext>
            </a:extLst>
          </p:cNvPr>
          <p:cNvGrpSpPr/>
          <p:nvPr/>
        </p:nvGrpSpPr>
        <p:grpSpPr>
          <a:xfrm>
            <a:off x="3408972" y="2015242"/>
            <a:ext cx="6150694" cy="3863336"/>
            <a:chOff x="3594025" y="2322292"/>
            <a:chExt cx="6150694" cy="386333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973BB15-EFB6-4047-872C-4D1E1D84DABA}"/>
                </a:ext>
              </a:extLst>
            </p:cNvPr>
            <p:cNvSpPr/>
            <p:nvPr/>
          </p:nvSpPr>
          <p:spPr bwMode="auto">
            <a:xfrm>
              <a:off x="5546217" y="2322292"/>
              <a:ext cx="208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Relational Data Store </a:t>
              </a:r>
            </a:p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&amp; MPP Databases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F71832D-D7E0-D147-93CC-F2287970D361}"/>
                </a:ext>
              </a:extLst>
            </p:cNvPr>
            <p:cNvSpPr/>
            <p:nvPr/>
          </p:nvSpPr>
          <p:spPr bwMode="auto">
            <a:xfrm>
              <a:off x="8016719" y="2322292"/>
              <a:ext cx="172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Enterprise Reporting Platform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7506D2C-0F27-5740-AB30-38A3D6FB42E4}"/>
                </a:ext>
              </a:extLst>
            </p:cNvPr>
            <p:cNvSpPr/>
            <p:nvPr/>
          </p:nvSpPr>
          <p:spPr bwMode="auto">
            <a:xfrm>
              <a:off x="8016719" y="3421165"/>
              <a:ext cx="172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API endpoints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1809E5B-2DED-364C-9E97-DBAC6A04CFCA}"/>
                </a:ext>
              </a:extLst>
            </p:cNvPr>
            <p:cNvSpPr/>
            <p:nvPr/>
          </p:nvSpPr>
          <p:spPr bwMode="auto">
            <a:xfrm>
              <a:off x="5532352" y="3421165"/>
              <a:ext cx="208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Indexing and Querying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F73CAF9-4811-A046-B25C-7E8300F4A67D}"/>
                </a:ext>
              </a:extLst>
            </p:cNvPr>
            <p:cNvSpPr/>
            <p:nvPr/>
          </p:nvSpPr>
          <p:spPr bwMode="auto">
            <a:xfrm>
              <a:off x="8016719" y="5465628"/>
              <a:ext cx="172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Real time Indexing</a:t>
              </a:r>
            </a:p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(Ex: Elastic Cache)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113968F-78DD-7146-B69E-662372979CB0}"/>
                </a:ext>
              </a:extLst>
            </p:cNvPr>
            <p:cNvSpPr/>
            <p:nvPr/>
          </p:nvSpPr>
          <p:spPr bwMode="auto">
            <a:xfrm>
              <a:off x="5532352" y="4825109"/>
              <a:ext cx="208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Distributed Processing</a:t>
              </a:r>
            </a:p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Feature Engineering</a:t>
              </a:r>
            </a:p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Sampling 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00A23D5-FCAE-5741-99CB-68F2C9BCC070}"/>
                </a:ext>
              </a:extLst>
            </p:cNvPr>
            <p:cNvSpPr/>
            <p:nvPr/>
          </p:nvSpPr>
          <p:spPr bwMode="auto">
            <a:xfrm>
              <a:off x="8016719" y="4402955"/>
              <a:ext cx="172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Machine Learning Workbench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19B1B19-04DA-8B44-8A63-040D22F286B8}"/>
                </a:ext>
              </a:extLst>
            </p:cNvPr>
            <p:cNvCxnSpPr>
              <a:cxnSpLocks/>
            </p:cNvCxnSpPr>
            <p:nvPr/>
          </p:nvCxnSpPr>
          <p:spPr>
            <a:xfrm>
              <a:off x="7620352" y="2561384"/>
              <a:ext cx="3963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88DE0C1-8FB7-4241-8778-F1ABECD2EDBE}"/>
                </a:ext>
              </a:extLst>
            </p:cNvPr>
            <p:cNvCxnSpPr>
              <a:cxnSpLocks/>
            </p:cNvCxnSpPr>
            <p:nvPr/>
          </p:nvCxnSpPr>
          <p:spPr>
            <a:xfrm>
              <a:off x="7620352" y="3781165"/>
              <a:ext cx="3963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BE352DF5-D078-D644-8E3F-A80E21DF5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7913" y="2561384"/>
              <a:ext cx="534439" cy="122110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>
              <a:extLst>
                <a:ext uri="{FF2B5EF4-FFF2-40B4-BE49-F238E27FC236}">
                  <a16:creationId xmlns:a16="http://schemas.microsoft.com/office/drawing/2014/main" id="{E23B78C8-F964-EA4C-8731-AEB013403BC1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3" y="3782492"/>
              <a:ext cx="534439" cy="140261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>
              <a:extLst>
                <a:ext uri="{FF2B5EF4-FFF2-40B4-BE49-F238E27FC236}">
                  <a16:creationId xmlns:a16="http://schemas.microsoft.com/office/drawing/2014/main" id="{0DC9D4FE-0B58-B740-AAD4-92C68580577E}"/>
                </a:ext>
              </a:extLst>
            </p:cNvPr>
            <p:cNvCxnSpPr/>
            <p:nvPr/>
          </p:nvCxnSpPr>
          <p:spPr>
            <a:xfrm>
              <a:off x="7544032" y="5388041"/>
              <a:ext cx="472687" cy="5119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D9843FB-FA0C-0347-B93E-0600BB06016C}"/>
                </a:ext>
              </a:extLst>
            </p:cNvPr>
            <p:cNvSpPr/>
            <p:nvPr/>
          </p:nvSpPr>
          <p:spPr>
            <a:xfrm>
              <a:off x="3594025" y="2613900"/>
              <a:ext cx="1403888" cy="2337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BBBCC491-3998-EC43-ABD6-6557490B5CEB}"/>
                </a:ext>
              </a:extLst>
            </p:cNvPr>
            <p:cNvCxnSpPr/>
            <p:nvPr/>
          </p:nvCxnSpPr>
          <p:spPr>
            <a:xfrm flipV="1">
              <a:off x="7544032" y="4836143"/>
              <a:ext cx="472688" cy="55189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B27A194-DB54-AC49-8098-59DA022903AF}"/>
              </a:ext>
            </a:extLst>
          </p:cNvPr>
          <p:cNvSpPr txBox="1"/>
          <p:nvPr/>
        </p:nvSpPr>
        <p:spPr>
          <a:xfrm>
            <a:off x="3333970" y="1116396"/>
            <a:ext cx="626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Isolating Compute from Storage for Throttle Free, Optimized, Cataloged, Secured and Accountable Single View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3878B6E-DE96-674C-A3CE-AFDBE088BD74}"/>
              </a:ext>
            </a:extLst>
          </p:cNvPr>
          <p:cNvCxnSpPr/>
          <p:nvPr/>
        </p:nvCxnSpPr>
        <p:spPr>
          <a:xfrm>
            <a:off x="1185596" y="3744791"/>
            <a:ext cx="353782" cy="4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D8CA664-217A-B94A-9DBC-38EC659E8DB9}"/>
              </a:ext>
            </a:extLst>
          </p:cNvPr>
          <p:cNvGrpSpPr/>
          <p:nvPr/>
        </p:nvGrpSpPr>
        <p:grpSpPr>
          <a:xfrm>
            <a:off x="114229" y="1302403"/>
            <a:ext cx="3298723" cy="4343423"/>
            <a:chOff x="162674" y="1339171"/>
            <a:chExt cx="3298723" cy="434342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6ADEB2C-5834-0F4B-81C6-F6F11D6387D7}"/>
                </a:ext>
              </a:extLst>
            </p:cNvPr>
            <p:cNvSpPr/>
            <p:nvPr/>
          </p:nvSpPr>
          <p:spPr bwMode="auto">
            <a:xfrm>
              <a:off x="1587823" y="1888784"/>
              <a:ext cx="1513574" cy="3793810"/>
            </a:xfrm>
            <a:prstGeom prst="rect">
              <a:avLst/>
            </a:prstGeom>
            <a:solidFill>
              <a:srgbClr val="CCCCCC"/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Integration</a:t>
              </a:r>
              <a:endParaRPr lang="en-IN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3E9989B2-8D1F-004D-B131-3CD30A632277}"/>
                </a:ext>
              </a:extLst>
            </p:cNvPr>
            <p:cNvCxnSpPr/>
            <p:nvPr/>
          </p:nvCxnSpPr>
          <p:spPr>
            <a:xfrm flipV="1">
              <a:off x="3101397" y="3782492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0DA2F52-9835-814B-AA27-E9F7F0E82089}"/>
                </a:ext>
              </a:extLst>
            </p:cNvPr>
            <p:cNvSpPr/>
            <p:nvPr/>
          </p:nvSpPr>
          <p:spPr bwMode="auto">
            <a:xfrm>
              <a:off x="210493" y="1893224"/>
              <a:ext cx="1113667" cy="37766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endParaRPr lang="en-IN" sz="1400" b="1" dirty="0">
                <a:solidFill>
                  <a:srgbClr val="0070C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4D14A04-EFF1-DD4A-8292-31A81982D8EF}"/>
                </a:ext>
              </a:extLst>
            </p:cNvPr>
            <p:cNvSpPr/>
            <p:nvPr/>
          </p:nvSpPr>
          <p:spPr bwMode="auto">
            <a:xfrm>
              <a:off x="1694900" y="1975729"/>
              <a:ext cx="1308080" cy="1508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Structured </a:t>
              </a:r>
              <a:endParaRPr lang="en-IN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E1138C-B4F9-FA49-894A-861E79E138B3}"/>
                </a:ext>
              </a:extLst>
            </p:cNvPr>
            <p:cNvSpPr/>
            <p:nvPr/>
          </p:nvSpPr>
          <p:spPr bwMode="auto">
            <a:xfrm>
              <a:off x="1681663" y="4071528"/>
              <a:ext cx="1308080" cy="1508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Unstructured</a:t>
              </a:r>
              <a:endParaRPr lang="en-IN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1B67141-3647-9445-A247-EC09C028579C}"/>
                </a:ext>
              </a:extLst>
            </p:cNvPr>
            <p:cNvSpPr txBox="1"/>
            <p:nvPr/>
          </p:nvSpPr>
          <p:spPr>
            <a:xfrm>
              <a:off x="184406" y="2048801"/>
              <a:ext cx="11136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Conventional Data Sources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C8C574D-F90E-6E44-9D8D-7DCDC271DA45}"/>
                </a:ext>
              </a:extLst>
            </p:cNvPr>
            <p:cNvSpPr txBox="1"/>
            <p:nvPr/>
          </p:nvSpPr>
          <p:spPr>
            <a:xfrm>
              <a:off x="162674" y="3018901"/>
              <a:ext cx="1329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Unconventional Data Sources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503044-3978-5F4A-85AE-79919F7B5613}"/>
                </a:ext>
              </a:extLst>
            </p:cNvPr>
            <p:cNvSpPr txBox="1"/>
            <p:nvPr/>
          </p:nvSpPr>
          <p:spPr>
            <a:xfrm>
              <a:off x="188033" y="3868907"/>
              <a:ext cx="1329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External Data Sources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9820583-8F44-BB4D-BC9B-A45ABCD37E3D}"/>
                </a:ext>
              </a:extLst>
            </p:cNvPr>
            <p:cNvSpPr txBox="1"/>
            <p:nvPr/>
          </p:nvSpPr>
          <p:spPr>
            <a:xfrm>
              <a:off x="184860" y="4825684"/>
              <a:ext cx="1329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Internal Data Sources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0540531-335B-CF49-87FD-70E0CD7C50FC}"/>
                </a:ext>
              </a:extLst>
            </p:cNvPr>
            <p:cNvSpPr txBox="1"/>
            <p:nvPr/>
          </p:nvSpPr>
          <p:spPr>
            <a:xfrm>
              <a:off x="210493" y="1339171"/>
              <a:ext cx="28952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Type specific ETL toolset</a:t>
              </a: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0611512-E658-2842-84C2-FD62F82D46AC}"/>
              </a:ext>
            </a:extLst>
          </p:cNvPr>
          <p:cNvSpPr/>
          <p:nvPr/>
        </p:nvSpPr>
        <p:spPr bwMode="auto">
          <a:xfrm>
            <a:off x="10362072" y="1562349"/>
            <a:ext cx="15480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CANNED REPORTS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6D7C8F0-0461-EE45-8F00-539684202BD7}"/>
              </a:ext>
            </a:extLst>
          </p:cNvPr>
          <p:cNvSpPr/>
          <p:nvPr/>
        </p:nvSpPr>
        <p:spPr bwMode="auto">
          <a:xfrm>
            <a:off x="10362072" y="2207743"/>
            <a:ext cx="15480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SELF SERVICE BI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51ED0A3-1CF2-C143-891F-CEF43529E3B6}"/>
              </a:ext>
            </a:extLst>
          </p:cNvPr>
          <p:cNvSpPr/>
          <p:nvPr/>
        </p:nvSpPr>
        <p:spPr bwMode="auto">
          <a:xfrm>
            <a:off x="10362072" y="3160393"/>
            <a:ext cx="15480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OPERATIONAL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618A195-F63E-0D47-9275-6E7492BB6C41}"/>
              </a:ext>
            </a:extLst>
          </p:cNvPr>
          <p:cNvSpPr/>
          <p:nvPr/>
        </p:nvSpPr>
        <p:spPr bwMode="auto">
          <a:xfrm>
            <a:off x="10362072" y="4145752"/>
            <a:ext cx="15480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AF5EF79-3E88-814A-A61E-DA93B63859CB}"/>
              </a:ext>
            </a:extLst>
          </p:cNvPr>
          <p:cNvSpPr/>
          <p:nvPr/>
        </p:nvSpPr>
        <p:spPr bwMode="auto">
          <a:xfrm>
            <a:off x="10362072" y="5202550"/>
            <a:ext cx="15480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REAL TIME REPORTING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A7E0479-EE97-CC48-9992-EDE416B6E44C}"/>
              </a:ext>
            </a:extLst>
          </p:cNvPr>
          <p:cNvSpPr txBox="1"/>
          <p:nvPr/>
        </p:nvSpPr>
        <p:spPr>
          <a:xfrm>
            <a:off x="10151636" y="947664"/>
            <a:ext cx="186866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Workload Aware Compute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DBA3B6E-49F2-684A-9EF7-EDF86199A6F9}"/>
              </a:ext>
            </a:extLst>
          </p:cNvPr>
          <p:cNvSpPr txBox="1"/>
          <p:nvPr/>
        </p:nvSpPr>
        <p:spPr>
          <a:xfrm>
            <a:off x="284846" y="555848"/>
            <a:ext cx="1134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LatentView’s Workload-centric architectures help democratize insights beyond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667374695"/>
      </p:ext>
    </p:extLst>
  </p:cSld>
  <p:clrMapOvr>
    <a:masterClrMapping/>
  </p:clrMapOvr>
</p:sld>
</file>

<file path=ppt/theme/theme1.xml><?xml version="1.0" encoding="utf-8"?>
<a:theme xmlns:a="http://schemas.openxmlformats.org/drawingml/2006/main" name="LV Marke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arketing Theme" id="{6EC8DCDE-9097-4687-A58E-F22E6E03370B}" vid="{F54F3BFF-62C9-4FCD-9277-ADA2139992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LV Marketing Theme</Template>
  <TotalTime>36873</TotalTime>
  <Words>3686</Words>
  <Application>Microsoft Office PowerPoint</Application>
  <PresentationFormat>Widescreen</PresentationFormat>
  <Paragraphs>649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</vt:lpstr>
      <vt:lpstr>Avenir Book</vt:lpstr>
      <vt:lpstr>Calibri</vt:lpstr>
      <vt:lpstr>Frutiger Linotype</vt:lpstr>
      <vt:lpstr>Gisha</vt:lpstr>
      <vt:lpstr>Lato</vt:lpstr>
      <vt:lpstr>Nirmala UI</vt:lpstr>
      <vt:lpstr>Segoe UI</vt:lpstr>
      <vt:lpstr>Segoe UI Light</vt:lpstr>
      <vt:lpstr>Segoe UI Semibold</vt:lpstr>
      <vt:lpstr>Wingdings</vt:lpstr>
      <vt:lpstr>LV Marketing Theme</vt:lpstr>
      <vt:lpstr>Meeting AstraZeneca Stakeholders</vt:lpstr>
      <vt:lpstr>Agenda</vt:lpstr>
      <vt:lpstr>PowerPoint Presentation</vt:lpstr>
      <vt:lpstr>LatentView – A World Class Analytics Company</vt:lpstr>
      <vt:lpstr>The LatentView Approach</vt:lpstr>
      <vt:lpstr>Trusted Analytics Partner to the World's Most Recognizable Brands</vt:lpstr>
      <vt:lpstr>Key Differentiators</vt:lpstr>
      <vt:lpstr>PowerPoint Presentation</vt:lpstr>
      <vt:lpstr>Building an Enterprise Analytics Solution</vt:lpstr>
      <vt:lpstr>PowerPoint Presentation</vt:lpstr>
      <vt:lpstr>Representative Case Studies</vt:lpstr>
      <vt:lpstr>PowerPoint Presentation</vt:lpstr>
      <vt:lpstr>LatentView – Trusted Analytics Partner for Beverages Company</vt:lpstr>
      <vt:lpstr>Business Impact and Future Roadmap</vt:lpstr>
      <vt:lpstr>Supply Chain Projects</vt:lpstr>
      <vt:lpstr>Automated Inventory Diagnostic Tool</vt:lpstr>
      <vt:lpstr>Increasing Manufacturing Throughput</vt:lpstr>
      <vt:lpstr>PowerPoint Presentation</vt:lpstr>
      <vt:lpstr>Client Overview</vt:lpstr>
      <vt:lpstr>Business Impact</vt:lpstr>
      <vt:lpstr>Supply Chain : Demand Planning &amp; Forecasting</vt:lpstr>
      <vt:lpstr>Supply Chain : Supply Planning &amp; Optimization</vt:lpstr>
      <vt:lpstr>Supply Chain : Dynamic Capacity Reallocation</vt:lpstr>
      <vt:lpstr>Supply Chain : Dynamic Capacity Reallocation</vt:lpstr>
      <vt:lpstr>Supply Chain : Inventory Planning</vt:lpstr>
      <vt:lpstr>Focus Area : Advanced Diagnostics</vt:lpstr>
      <vt:lpstr>Interactive Dashboard for Capacity Analysts / Managers - CAT</vt:lpstr>
      <vt:lpstr>Interactive Dashboard for Capacity Analysts / Managers - CAT</vt:lpstr>
      <vt:lpstr>Interactive Dashboard for Capacity Analysts / Managers - CAT</vt:lpstr>
      <vt:lpstr>Interactive Dashboard for Capacity Analysts / Managers - CAT</vt:lpstr>
      <vt:lpstr>Interactive Dashboard for Capacity Analysts / Managers - CAT</vt:lpstr>
      <vt:lpstr>Interactive Dashboard for Capacity Analysts / Managers - CAT</vt:lpstr>
      <vt:lpstr>PowerPoint Presentation</vt:lpstr>
      <vt:lpstr>Using AI To Extract Actionable Insights From Documents </vt:lpstr>
      <vt:lpstr>AI Driven Solution</vt:lpstr>
      <vt:lpstr>PowerPoint Presentation</vt:lpstr>
      <vt:lpstr>Tool Snapshot-Overall</vt:lpstr>
      <vt:lpstr>PowerPoint Presentation</vt:lpstr>
      <vt:lpstr>Control Tower Visualization</vt:lpstr>
      <vt:lpstr>Custom Tool – Screenshot #1</vt:lpstr>
      <vt:lpstr>Custom Tool – Screenshot #2</vt:lpstr>
      <vt:lpstr>Custom Tool – Screenshot #3</vt:lpstr>
      <vt:lpstr>Thank You</vt:lpstr>
      <vt:lpstr>PowerPoint Presentation</vt:lpstr>
      <vt:lpstr>Tools, Technology &amp; Partnerships</vt:lpstr>
      <vt:lpstr>Expertise in Cloud Platforms</vt:lpstr>
      <vt:lpstr>Service offering spectrum</vt:lpstr>
      <vt:lpstr>Demand &amp; Supply Optimization</vt:lpstr>
      <vt:lpstr>Multi-Year CoE with Leading Payments Provider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Vikram Santhanam</cp:lastModifiedBy>
  <cp:revision>1160</cp:revision>
  <dcterms:created xsi:type="dcterms:W3CDTF">2018-07-09T10:37:31Z</dcterms:created>
  <dcterms:modified xsi:type="dcterms:W3CDTF">2019-08-13T11:50:49Z</dcterms:modified>
</cp:coreProperties>
</file>